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sldIdLst>
    <p:sldId id="256" r:id="rId2"/>
    <p:sldId id="284" r:id="rId3"/>
    <p:sldId id="303" r:id="rId4"/>
    <p:sldId id="293" r:id="rId5"/>
    <p:sldId id="258" r:id="rId6"/>
    <p:sldId id="305" r:id="rId7"/>
    <p:sldId id="276" r:id="rId8"/>
    <p:sldId id="275" r:id="rId9"/>
    <p:sldId id="296" r:id="rId10"/>
    <p:sldId id="306" r:id="rId11"/>
    <p:sldId id="297" r:id="rId12"/>
    <p:sldId id="299" r:id="rId13"/>
    <p:sldId id="298" r:id="rId14"/>
    <p:sldId id="300" r:id="rId15"/>
    <p:sldId id="307" r:id="rId16"/>
    <p:sldId id="304" r:id="rId17"/>
    <p:sldId id="308" r:id="rId18"/>
    <p:sldId id="310" r:id="rId19"/>
    <p:sldId id="311" r:id="rId20"/>
    <p:sldId id="272" r:id="rId2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>
        <p:scale>
          <a:sx n="75" d="100"/>
          <a:sy n="75" d="100"/>
        </p:scale>
        <p:origin x="-74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3" Type="http://schemas.openxmlformats.org/officeDocument/2006/relationships/slide" Target="slides/slide8.xml"/><Relationship Id="rId7" Type="http://schemas.openxmlformats.org/officeDocument/2006/relationships/slide" Target="slides/slide13.xml"/><Relationship Id="rId12" Type="http://schemas.openxmlformats.org/officeDocument/2006/relationships/slide" Target="slides/slide19.xml"/><Relationship Id="rId2" Type="http://schemas.openxmlformats.org/officeDocument/2006/relationships/slide" Target="slides/slide7.xml"/><Relationship Id="rId1" Type="http://schemas.openxmlformats.org/officeDocument/2006/relationships/slide" Target="slides/slide5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5" Type="http://schemas.openxmlformats.org/officeDocument/2006/relationships/slide" Target="slides/slide11.xml"/><Relationship Id="rId10" Type="http://schemas.openxmlformats.org/officeDocument/2006/relationships/slide" Target="slides/slide17.xml"/><Relationship Id="rId4" Type="http://schemas.openxmlformats.org/officeDocument/2006/relationships/slide" Target="slides/slide9.xml"/><Relationship Id="rId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299A28A-4D45-4467-99B0-FFAF9AB56D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519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3EFCE1F2-CDC8-4C99-84F3-6F4BEB217C80}" type="slidenum">
              <a:rPr lang="hu-HU" altLang="hu-HU" sz="1200" smtClean="0">
                <a:latin typeface="Arial" charset="0"/>
              </a:rPr>
              <a:pPr/>
              <a:t>1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16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17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18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19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57D18C52-B037-4D1B-B42C-11D2AD0533F1}" type="slidenum">
              <a:rPr lang="hu-HU" altLang="hu-HU" sz="1200" smtClean="0">
                <a:latin typeface="Arial" charset="0"/>
              </a:rPr>
              <a:pPr/>
              <a:t>20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C95EF8A5-0674-4467-A2B2-2899537FDC52}" type="slidenum">
              <a:rPr lang="hu-HU" altLang="hu-HU" sz="1200" smtClean="0">
                <a:latin typeface="Arial" charset="0"/>
              </a:rPr>
              <a:pPr/>
              <a:t>5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18EFD7C2-0BBA-45E4-BC09-006D1354191C}" type="slidenum">
              <a:rPr lang="hu-HU" altLang="hu-HU" sz="1200" smtClean="0">
                <a:latin typeface="Arial" charset="0"/>
              </a:rPr>
              <a:pPr/>
              <a:t>7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8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9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11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12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13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fld id="{7BC1423B-6944-4D81-956D-3CED3A032347}" type="slidenum">
              <a:rPr lang="hu-HU" altLang="hu-HU" sz="1200" smtClean="0">
                <a:latin typeface="Arial" charset="0"/>
              </a:rPr>
              <a:pPr/>
              <a:t>14</a:t>
            </a:fld>
            <a:endParaRPr lang="hu-HU" altLang="hu-HU" sz="12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4CA6E0-6CF7-41B0-A08D-C7FD0D96E8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31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2786-0E50-41D6-B1BB-D8CB3C3706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6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62F9152-8280-4F41-9ACE-EC852D47B8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01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CB02-A57A-471D-B81A-373674C7A8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0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765-916C-434F-A002-E7CD09630F7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41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D55F-A27A-4A6D-BCED-6204077427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6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42A0D-5FD0-413A-8A12-F9BD53C546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114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CE9B-775C-441B-86A3-76678EE669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2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25DD-CB1A-404E-8A9A-B5F72473C9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7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150F-7C5E-4F75-B256-C8A7ADBA26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8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9682-8E36-44F5-AF43-492C2424FAE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4909-9C4F-4D9D-B2EC-FF57EF0BE1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42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églalap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D2E5E-4ED5-4302-B832-3F4BA2FE36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3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0" name="Szöveg hely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CFADE3-D3C7-470A-A2A0-B009727E4F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4" r:id="rId9"/>
    <p:sldLayoutId id="2147483821" r:id="rId10"/>
    <p:sldLayoutId id="2147483825" r:id="rId11"/>
    <p:sldLayoutId id="2147483826" r:id="rId12"/>
    <p:sldLayoutId id="2147483827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17669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latin typeface="Garamond" pitchFamily="18" charset="0"/>
              </a:rPr>
              <a:t>Az „északi periféria”</a:t>
            </a:r>
            <a:br>
              <a:rPr lang="hu-HU" dirty="0" smtClean="0">
                <a:latin typeface="Garamond" pitchFamily="18" charset="0"/>
              </a:rPr>
            </a:br>
            <a:endParaRPr lang="hu-HU" dirty="0">
              <a:latin typeface="Garamond" pitchFamily="18" charset="0"/>
            </a:endParaRPr>
          </a:p>
        </p:txBody>
      </p:sp>
      <p:sp>
        <p:nvSpPr>
          <p:cNvPr id="8196" name="Szövegdoboz 5"/>
          <p:cNvSpPr txBox="1">
            <a:spLocks noChangeArrowheads="1"/>
          </p:cNvSpPr>
          <p:nvPr/>
        </p:nvSpPr>
        <p:spPr bwMode="auto">
          <a:xfrm>
            <a:off x="642938" y="1527175"/>
            <a:ext cx="7072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r>
              <a:rPr lang="hu-HU" altLang="hu-HU" b="1"/>
              <a:t>Skandinávia alkotmánytörténetének </a:t>
            </a:r>
            <a:r>
              <a:rPr lang="hu-HU" altLang="hu-HU" b="1" smtClean="0"/>
              <a:t>vázlata</a:t>
            </a:r>
            <a:endParaRPr lang="hu-HU" altLang="hu-HU" b="1"/>
          </a:p>
          <a:p>
            <a:r>
              <a:rPr lang="hu-HU" altLang="hu-HU"/>
              <a:t>a </a:t>
            </a:r>
            <a:r>
              <a:rPr lang="hu-HU" altLang="hu-HU" smtClean="0"/>
              <a:t>keresztény államok </a:t>
            </a:r>
            <a:r>
              <a:rPr lang="hu-HU" altLang="hu-HU"/>
              <a:t>létrejöttétől a 17. századig</a:t>
            </a:r>
          </a:p>
        </p:txBody>
      </p:sp>
      <p:sp>
        <p:nvSpPr>
          <p:cNvPr id="8197" name="Téglalap 6"/>
          <p:cNvSpPr>
            <a:spLocks noChangeArrowheads="1"/>
          </p:cNvSpPr>
          <p:nvPr/>
        </p:nvSpPr>
        <p:spPr bwMode="auto">
          <a:xfrm>
            <a:off x="3571875" y="2780928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 algn="r"/>
            <a:r>
              <a:rPr lang="hu-HU" altLang="hu-HU"/>
              <a:t>(Képes György előadása)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1429146" cy="24926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1423209" cy="249269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1398472" cy="249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691680" y="2821837"/>
            <a:ext cx="6255488" cy="1362075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2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r>
              <a:rPr lang="hu-HU" smtClean="0"/>
              <a:t>társadalom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84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latin typeface="Garamond" pitchFamily="18" charset="0"/>
              </a:rPr>
              <a:t>TÁRSADALMI TAGOZÓDÁS 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787207" cy="484361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Nemesség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herremand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szó az úr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herre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vagy hadsereg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hær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szóból ered;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társadalmi tagozódás a hadjáratokban betöltött szereptől függött, de egy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herremand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szavazata ugyanannyit ért a gyűléseken, mint bármely más szabadé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12. század elejétől: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skattefrihed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 katonai szolgálatért cserébe kapott adómentesség – ez különbözteti meg őket a többi társadalmi rétegtől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1241: a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jyllandi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jogkönyv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Jyske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Lov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Dánia) szerint már nemcsak a hadiadókra, hanem minden adóra kiterjed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1280: a nemesi adómentesség elismerése Svédországban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frälse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rétege)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differenciálódás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az országos ügyekbe beleszóló arisztokrata réteg létrejötte: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Norvégiában a 14. századig fennmarad a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hird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(királyi kíséret)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Dániában és Svédországban szokássá válik „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ország legjobbjaival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 (főpapok és főnemesek) tanácskozni – ebből alakul ki Dániában a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Danehof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illetve így emelkedik majd ki mindkét országban az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országtanács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15. század: a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nemesség zárttá válása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(az nemes, akinek felmenői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harmadízig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adómentesek voltak), megszűnik a korábban jellemző társadalmi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mobilitás;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adel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(a dán nemesség – elitizmus, főleg 1536 után)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latin typeface="Garamond" pitchFamily="18" charset="0"/>
              </a:rPr>
              <a:t>TÁRSADALMI TAGOZÓDÁS 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787207" cy="426754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Egyház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kirke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gejstlighed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10–11. század: kereszténység felvétele, egyházszervezet kiépülése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1080-as évek közepe,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Szent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Knud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uralkodása (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): privilegizált státusz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(tized beszedésének joga és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privilegium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fori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azaz bírói autonómia),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Norvégiában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csak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1277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után (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tønsbergi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konkordátum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1104: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lundi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Skåne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Dánia) érsekség létrejötte,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1153: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nidarosi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(Trondheim, Norvégia) és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1164: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uppsalai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(Svédország) érsekség önállósodása (leválása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Lundról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 beleszól az egyház ügyeibe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 püspökválasztásba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 a bíráskodásba is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főpapok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is „az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 legjobbjai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 közé számítanak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/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Danehof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ill. a királyi tanácsokba meghívást kapnak,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/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később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szokásjogi alapon az országtanács állandó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tagjai, a reformációig)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latin typeface="Garamond" pitchFamily="18" charset="0"/>
              </a:rPr>
              <a:t>TÁRSADALMI TAGOZÓDÁS 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787208" cy="505963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Városi polgárság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borgere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Dánia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Brémai Ádám, 1070 k., 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Jylland-ről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„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civitates</a:t>
            </a:r>
            <a:r>
              <a:rPr lang="hu-HU" sz="16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habet</a:t>
            </a:r>
            <a:r>
              <a:rPr lang="hu-HU" sz="16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maximas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</a:t>
            </a:r>
            <a:endParaRPr lang="hu-HU" sz="16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1167: 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Absalon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püspök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megalapítja „a kereskedők kikötőjét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Købmændenes</a:t>
            </a:r>
            <a:r>
              <a:rPr lang="hu-HU" sz="16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Havn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16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Svédország: 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viking kor: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Uppsala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 legjelentősebb 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svea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település, 1252: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Stockholm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endParaRPr lang="hu-HU" sz="16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Norvégia: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viking kor, 9. sz.: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Tønsberg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</a:t>
            </a:r>
            <a:b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997: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Nidaros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Olav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Tryggvason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alapította), 1040: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Oslo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1070: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Bergen</a:t>
            </a:r>
            <a:endParaRPr lang="hu-HU" sz="16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13. századtól: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városi privilégiumok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købstads-privilegium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),</a:t>
            </a:r>
            <a:b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első ilyen ismert privilégium Dániából 1200-ben 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Slesvig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városjoga, 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gazdasági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(kereskedelmi) privilégiumok,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bírói autonómia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 </a:t>
            </a:r>
            <a:b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önkormányzat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(általában a német városok mintájára)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15. századtól: a városi polgárok követeit (általában: polgármester és még egy tanácsos) is meghívják az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országos gyűlésekre</a:t>
            </a:r>
            <a:endParaRPr lang="hu-HU" sz="16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latin typeface="Garamond" pitchFamily="18" charset="0"/>
              </a:rPr>
              <a:t>TÁRSADALMI TAGOZÓDÁS 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643192" cy="505963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Parasztság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vidéki </a:t>
            </a:r>
            <a:r>
              <a:rPr lang="hu-HU" sz="1700" b="1" u="sng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szabad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lakosság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(részt vesznek a helyi közügyek intézésében)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differenciálódás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(középkor):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bonde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 saját földjét művelő szabad ember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bryde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vállalkozóként más földjén dolgozó ember (részesedik a haszonból)</a:t>
            </a:r>
          </a:p>
          <a:p>
            <a:pPr marL="759333" lvl="2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landbo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alkalmazottként más földjén dolgozó ember (megélhetésért)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leding</a:t>
            </a:r>
            <a:r>
              <a:rPr lang="hu-HU" sz="1700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jelentősége a 13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. századra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csökken, helyette: lovagi hadviselés, emiatt adómentesség vagy adófizetés (ettől lesz valaki nemes vagy nem nemes)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13. század második fele: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földtulajdonosok számának erőteljes csökkenése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Dániában, a parasztok túlnyomó része valamelyik nemes védelme alá kerül és „visszabérli” a földet (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bérlői pozíció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15.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század: a dán földesurak elérik,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hogy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parasztok ne költözhessenek be a városokba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vornedskab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jobbágyság), továbbá hogy bérelt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földjeik megművelésén felül 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földesúrnak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is dolgozzanak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hoveri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robot) – de ez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b="1" i="1" u="sng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csak Dániában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jellemző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!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1691680" y="2821837"/>
            <a:ext cx="6255488" cy="1362075"/>
          </a:xfrm>
          <a:prstGeom prst="rect">
            <a:avLst/>
          </a:prstGeom>
        </p:spPr>
        <p:txBody>
          <a:bodyPr vert="horz" lIns="45720" tIns="0" rIns="45720" bIns="0" anchor="t" anchorCtr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200" b="1" kern="12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pitchFamily="34" charset="0"/>
              </a:defRPr>
            </a:lvl9pPr>
            <a:extLst/>
          </a:lstStyle>
          <a:p>
            <a:r>
              <a:rPr lang="hu-HU" smtClean="0"/>
              <a:t>Alkotmány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41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smtClean="0">
                <a:latin typeface="Garamond" pitchFamily="18" charset="0"/>
              </a:rPr>
              <a:t>A KÖZÉPKORI skandináv </a:t>
            </a:r>
            <a:br>
              <a:rPr lang="hu-HU" sz="2800" smtClean="0">
                <a:latin typeface="Garamond" pitchFamily="18" charset="0"/>
              </a:rPr>
            </a:br>
            <a:r>
              <a:rPr lang="hu-HU" sz="2800" smtClean="0">
                <a:latin typeface="Garamond" pitchFamily="18" charset="0"/>
              </a:rPr>
              <a:t>alkotmány intézményei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787208" cy="477160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 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konge</a:t>
            </a:r>
            <a:r>
              <a:rPr lang="hu-HU" sz="20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/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konung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primus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inter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pares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(hagyományos normann/viking felfogás szerint)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ting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eken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(Svédországban: a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lagsagák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képviselői útján, a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morai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réten) választják,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/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de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még a trónöröklés elismerése esetén is be kell iktatni 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királyokat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feudális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királyi hatalom a 10. századtól kezd kiépülni;</a:t>
            </a:r>
            <a:b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koronázási szertartás (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egyházi legitimáció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csak a 12. </a:t>
            </a:r>
            <a:r>
              <a:rPr lang="hu-HU" sz="17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sz-tól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terjed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el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(de a 14. századig megmarad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tingeken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történő „beiktatás”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is)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1163: az első norvég trónöröklési törvény, kísérlet a polgárháború lezárására;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1260: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Haakon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Haakonsson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törvénye,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örökletes királyság Norvégiában</a:t>
            </a:r>
            <a:endParaRPr lang="hu-HU" sz="17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1282: a „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 Magna Charta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 (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Erik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Klipping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håndfæstning</a:t>
            </a:r>
            <a:r>
              <a:rPr lang="hu-HU" sz="17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1360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„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Nagy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Országbéke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 (Dánia, IV.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Valdemár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szerződése a rendekkel)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hitlevelek</a:t>
            </a:r>
            <a:r>
              <a:rPr lang="hu-HU" sz="1700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kibocsátása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15–16.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század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fordulójától,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ius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resistendi</a:t>
            </a:r>
            <a:endParaRPr lang="hu-HU" sz="1700" i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kalmari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unió után központosított rendi állam,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1660-tól 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abszolút 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monarchia Dániában (és Norvégiában)!</a:t>
            </a:r>
            <a:endParaRPr lang="hu-HU" sz="1700" b="1" i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smtClean="0">
                <a:latin typeface="Garamond" pitchFamily="18" charset="0"/>
              </a:rPr>
              <a:t>A középkori skandináv </a:t>
            </a:r>
            <a:br>
              <a:rPr lang="hu-HU" sz="2800" smtClean="0">
                <a:latin typeface="Garamond" pitchFamily="18" charset="0"/>
              </a:rPr>
            </a:br>
            <a:r>
              <a:rPr lang="hu-HU" sz="2800" smtClean="0">
                <a:latin typeface="Garamond" pitchFamily="18" charset="0"/>
              </a:rPr>
              <a:t>alkotmány intézményei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643192" cy="498762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Igazgatási egységek 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herred</a:t>
            </a:r>
            <a:r>
              <a:rPr lang="hu-HU" sz="20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herred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(Svédországban: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härad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Norvégiában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fylke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): a közigazgatás, törvénykezés és katonai igazgatás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leding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leidang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alapegysége, melynek a gyűlésén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ting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minden helyi szabad ember részt vehet (a rendi korban Dániában a parasztokat már rendszerint a földesuraik/bérbeadóik „képviselik”)</a:t>
            </a:r>
            <a:endParaRPr lang="hu-HU" sz="17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(Svédországban: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és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lagsaga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lásd: királyválasztás): tartomány,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sokáig ennek a gyűlésén dőlnek el az országos jelentőségű kérdések;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Dániában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Viborg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(Jylland),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Ringsted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Sjælland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és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Arnedal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(Skåne) a három legfontosabb; Svédországban kilenc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lagsaga</a:t>
            </a:r>
            <a:endParaRPr lang="hu-HU" sz="1700" b="1" i="1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292608" lvl="1" indent="0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None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ting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ek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hatásköre: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hadvezérek,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királyok megválasztása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 trónra lépés feltételeinek megállapítása (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capitulatio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håndfæstning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ek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megszövegezése)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törvénykezés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(azaz bíráskodás, büntető és magánjogi ítéletek meghozatala),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esküdtek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járnak el</a:t>
            </a:r>
            <a:endParaRPr lang="hu-HU" sz="1700" b="1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jog megállapítása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(a királyi törvényalkotási jog elismerését megelőzően: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jogalkotás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később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jog „beiktatása”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jóváhagyása)</a:t>
            </a:r>
          </a:p>
        </p:txBody>
      </p:sp>
    </p:spTree>
    <p:extLst>
      <p:ext uri="{BB962C8B-B14F-4D97-AF65-F5344CB8AC3E}">
        <p14:creationId xmlns:p14="http://schemas.microsoft.com/office/powerpoint/2010/main" val="23801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smtClean="0">
                <a:latin typeface="Garamond" pitchFamily="18" charset="0"/>
              </a:rPr>
              <a:t>A KÖZÉPKORI skandináv </a:t>
            </a:r>
            <a:br>
              <a:rPr lang="hu-HU" sz="2800" smtClean="0">
                <a:latin typeface="Garamond" pitchFamily="18" charset="0"/>
              </a:rPr>
            </a:br>
            <a:r>
              <a:rPr lang="hu-HU" sz="2800" smtClean="0">
                <a:latin typeface="Garamond" pitchFamily="18" charset="0"/>
              </a:rPr>
              <a:t>alkotmány intézményei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643192" cy="498762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Tanács 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20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råd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lið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viking vezérek fegyveres kísérete,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személyes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hűséggel tartoznak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hirð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az előzőből fejlődik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ki, „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utazó udvar” a királyok mellett,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/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püspökök is a tagjai,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Norvégiában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középkor végéig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fennmarad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királyi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tanács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kongens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råd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): előzőekből fejlődik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ki, lényege: a király a személyes környezetében lévő világi és egyházi előkelőkkel tanácskozza meg először a dolgokat; tagjai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adómentességet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élveznek</a:t>
            </a: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királyok kiskorúsága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idején 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tanács kormányoz, függetlenedik az uralkodótól,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1397. évi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unionsbrev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szerint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három ország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tanácsa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választja a közös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uralkodót</a:t>
            </a: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középkor végére a királyi tanácsot az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országtanács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kifejezés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váltja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fel,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tanácsosokat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consiliari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regni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ként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említik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1536: a dán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rigsråd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 királlyal egyenrangú alkotmányos tényezővé lép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elé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(nagyrészt gyakorolja a parlament jogköreit is)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kora-újkori svéd államban a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riksråd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király és a parlament mellett a harmadik fő alkotmányos szerv (nem nő a parlament fölé, mint Dániában)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smtClean="0">
                <a:latin typeface="Garamond" pitchFamily="18" charset="0"/>
              </a:rPr>
              <a:t>A KÖZÉPKORI skandináv </a:t>
            </a:r>
            <a:br>
              <a:rPr lang="hu-HU" sz="2800" smtClean="0">
                <a:latin typeface="Garamond" pitchFamily="18" charset="0"/>
              </a:rPr>
            </a:br>
            <a:r>
              <a:rPr lang="hu-HU" sz="2800" smtClean="0">
                <a:latin typeface="Garamond" pitchFamily="18" charset="0"/>
              </a:rPr>
              <a:t>alkotmány intézményei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7787208" cy="534766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2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Országgyűlés</a:t>
            </a:r>
            <a:r>
              <a:rPr lang="hu-HU" sz="22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</a:t>
            </a:r>
            <a:r>
              <a:rPr lang="hu-HU" sz="22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rigsdag</a:t>
            </a:r>
            <a:r>
              <a:rPr lang="hu-HU" sz="22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/</a:t>
            </a:r>
            <a:r>
              <a:rPr lang="hu-HU" sz="22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riksdag</a:t>
            </a:r>
            <a:r>
              <a:rPr lang="hu-HU" sz="22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22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kései jelenség, a 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landsting</a:t>
            </a:r>
            <a:r>
              <a:rPr lang="hu-HU" sz="18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ek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miatt sokáig nincs rá szükség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13. század: az országos ügyeket a királyok arisztokratikus (főpapi és főnemesi) gyűléseken , az ország legjobbjaival (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meliores</a:t>
            </a:r>
            <a:r>
              <a:rPr lang="hu-HU" sz="18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regni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tárgyalják meg a királyi udvarban (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hof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), kivéve Norvégia (ahol a 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hirð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ezt a funkciót is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ellátja)</a:t>
            </a:r>
            <a:endParaRPr lang="hu-HU" sz="18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Svédország:</a:t>
            </a:r>
            <a:endParaRPr lang="hu-HU" sz="18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1435: az első </a:t>
            </a:r>
            <a:r>
              <a:rPr lang="hu-HU" sz="18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arbogai</a:t>
            </a:r>
            <a:r>
              <a:rPr lang="hu-HU" sz="18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gyűlés </a:t>
            </a: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Svédországban, az </a:t>
            </a:r>
            <a:r>
              <a:rPr lang="hu-HU" sz="18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Engelbrektsson-felkeléssel</a:t>
            </a: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/>
            </a:r>
            <a:b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függ </a:t>
            </a: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össze (a történészek szerint nem volt valódi országgyűlés)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kalmari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unió felbomlása (1521) </a:t>
            </a: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után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rendszeresen tartanak országgyűlést, 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8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riksdag</a:t>
            </a:r>
            <a:r>
              <a:rPr lang="hu-HU" sz="18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kifejezés az 1527. évi </a:t>
            </a:r>
            <a:r>
              <a:rPr lang="hu-HU" sz="18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västeråsi</a:t>
            </a:r>
            <a:r>
              <a:rPr lang="hu-HU" sz="18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gyűlés</a:t>
            </a:r>
            <a:r>
              <a:rPr lang="hu-HU" sz="18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től (reformáció)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használatos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1617: az első 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Riksdagsordning</a:t>
            </a:r>
            <a:r>
              <a:rPr lang="hu-HU" sz="1800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(„sarkalatos törvény”), </a:t>
            </a:r>
            <a:b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800" b="1" u="sng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négy</a:t>
            </a: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kamarás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rendi országgyűlés 1866-ig (!)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parlamentarizmus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nak nagy hagyománya alakul ki (</a:t>
            </a: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18. század!!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Dánia: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. Keresztély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1468-ban </a:t>
            </a:r>
            <a:r>
              <a:rPr lang="hu-HU" sz="18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Kalundborgba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hívja tanácskozni az alsóbb rendek (tanácson kívüli nemesek, egyháziak, városok és parasztok) követeit (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rigsdag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), </a:t>
            </a:r>
            <a:b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de Dániában </a:t>
            </a: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nem </a:t>
            </a:r>
            <a:r>
              <a:rPr lang="hu-HU" sz="18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válik szokássá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országgyűlések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megtartása</a:t>
            </a:r>
          </a:p>
          <a:p>
            <a:pPr marL="759333" lvl="2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1536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után csak „a rendek gyűlésének” (</a:t>
            </a:r>
            <a:r>
              <a:rPr lang="hu-HU" sz="18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stændermøde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nevezik; </a:t>
            </a:r>
            <a:b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1570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után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megszűnik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paraszti </a:t>
            </a:r>
            <a:r>
              <a:rPr lang="hu-HU" sz="18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képviselet</a:t>
            </a:r>
            <a:endParaRPr lang="hu-HU" sz="18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7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2628514" y="257447"/>
            <a:ext cx="3429024" cy="3305157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hu-HU" dirty="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914527" y="1971947"/>
            <a:ext cx="1928813" cy="1862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261940" y="4116660"/>
            <a:ext cx="2224087" cy="20701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701802" y="3399110"/>
            <a:ext cx="1998663" cy="20018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1891927" y="3613422"/>
            <a:ext cx="2022475" cy="1858963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606177" y="2102122"/>
            <a:ext cx="2022475" cy="194151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2830140" y="2030685"/>
            <a:ext cx="3095625" cy="280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414465" y="2102122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771402" y="2686322"/>
            <a:ext cx="16525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altLang="hu-HU" sz="2000" dirty="0"/>
              <a:t>Nyugati </a:t>
            </a:r>
            <a:br>
              <a:rPr lang="hu-HU" altLang="hu-HU" sz="2000" dirty="0"/>
            </a:br>
            <a:r>
              <a:rPr lang="hu-HU" altLang="hu-HU" sz="2000" dirty="0"/>
              <a:t>frank </a:t>
            </a:r>
            <a:r>
              <a:rPr lang="hu-HU" altLang="hu-HU" sz="2000" dirty="0" err="1"/>
              <a:t>bir</a:t>
            </a:r>
            <a:r>
              <a:rPr lang="hu-HU" altLang="hu-HU" sz="2000" dirty="0"/>
              <a:t>.</a:t>
            </a:r>
          </a:p>
          <a:p>
            <a:pPr algn="r">
              <a:spcBef>
                <a:spcPct val="50000"/>
              </a:spcBef>
            </a:pPr>
            <a:r>
              <a:rPr lang="hu-HU" altLang="hu-HU" sz="2000" dirty="0"/>
              <a:t>(</a:t>
            </a:r>
            <a:r>
              <a:rPr lang="hu-HU" altLang="hu-HU" sz="2000" dirty="0" err="1"/>
              <a:t>Franciao</a:t>
            </a:r>
            <a:r>
              <a:rPr lang="hu-HU" altLang="hu-HU" sz="2000" dirty="0"/>
              <a:t>.)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4414465" y="2686322"/>
            <a:ext cx="15001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/>
              <a:t>Keleti </a:t>
            </a:r>
            <a:br>
              <a:rPr lang="hu-HU" altLang="hu-HU" sz="2000"/>
            </a:br>
            <a:r>
              <a:rPr lang="hu-HU" altLang="hu-HU" sz="2000"/>
              <a:t>frank bir.</a:t>
            </a:r>
          </a:p>
          <a:p>
            <a:pPr>
              <a:spcBef>
                <a:spcPct val="50000"/>
              </a:spcBef>
            </a:pPr>
            <a:r>
              <a:rPr lang="hu-HU" altLang="hu-HU" sz="2000"/>
              <a:t>(Németo.)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1690315" y="2472010"/>
            <a:ext cx="1223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>
                <a:solidFill>
                  <a:srgbClr val="FFFF00"/>
                </a:solidFill>
              </a:rPr>
              <a:t>Nyugati periféria: Anglia</a:t>
            </a:r>
          </a:p>
        </p:txBody>
      </p:sp>
      <p:sp>
        <p:nvSpPr>
          <p:cNvPr id="9231" name="Text Box 17"/>
          <p:cNvSpPr txBox="1">
            <a:spLocks noChangeArrowheads="1"/>
          </p:cNvSpPr>
          <p:nvPr/>
        </p:nvSpPr>
        <p:spPr bwMode="auto">
          <a:xfrm>
            <a:off x="5771777" y="2170385"/>
            <a:ext cx="1511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/>
              <a:t>Keleti periféria: KK.Eur.</a:t>
            </a:r>
          </a:p>
        </p:txBody>
      </p:sp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5476502" y="4329385"/>
            <a:ext cx="100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/>
              <a:t>Balkán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4057277" y="5115197"/>
            <a:ext cx="1225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/>
              <a:t>Déli periféria: Itália</a:t>
            </a:r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2263402" y="464371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>
                <a:solidFill>
                  <a:srgbClr val="FFFF00"/>
                </a:solidFill>
              </a:rPr>
              <a:t>Ibéria</a:t>
            </a:r>
          </a:p>
        </p:txBody>
      </p:sp>
      <p:sp>
        <p:nvSpPr>
          <p:cNvPr id="9235" name="Oval 22"/>
          <p:cNvSpPr>
            <a:spLocks noChangeArrowheads="1"/>
          </p:cNvSpPr>
          <p:nvPr/>
        </p:nvSpPr>
        <p:spPr bwMode="auto">
          <a:xfrm>
            <a:off x="23440" y="5543822"/>
            <a:ext cx="1962150" cy="1125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36" name="Text Box 23"/>
          <p:cNvSpPr txBox="1">
            <a:spLocks noChangeArrowheads="1"/>
          </p:cNvSpPr>
          <p:nvPr/>
        </p:nvSpPr>
        <p:spPr bwMode="auto">
          <a:xfrm>
            <a:off x="-14660" y="5759722"/>
            <a:ext cx="203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000"/>
              <a:t>Arab kalifátus centrum</a:t>
            </a:r>
          </a:p>
        </p:txBody>
      </p:sp>
      <p:sp>
        <p:nvSpPr>
          <p:cNvPr id="9237" name="Oval 24"/>
          <p:cNvSpPr>
            <a:spLocks noChangeArrowheads="1"/>
          </p:cNvSpPr>
          <p:nvPr/>
        </p:nvSpPr>
        <p:spPr bwMode="auto">
          <a:xfrm>
            <a:off x="6128965" y="5543822"/>
            <a:ext cx="185737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38" name="Text Box 25"/>
          <p:cNvSpPr txBox="1">
            <a:spLocks noChangeArrowheads="1"/>
          </p:cNvSpPr>
          <p:nvPr/>
        </p:nvSpPr>
        <p:spPr bwMode="auto">
          <a:xfrm>
            <a:off x="6290890" y="5669235"/>
            <a:ext cx="1624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2000"/>
              <a:t>Bizánc centrum</a:t>
            </a:r>
          </a:p>
        </p:txBody>
      </p:sp>
      <p:sp>
        <p:nvSpPr>
          <p:cNvPr id="9239" name="Oval 26"/>
          <p:cNvSpPr>
            <a:spLocks noChangeArrowheads="1"/>
          </p:cNvSpPr>
          <p:nvPr/>
        </p:nvSpPr>
        <p:spPr bwMode="auto">
          <a:xfrm>
            <a:off x="6867152" y="2757760"/>
            <a:ext cx="1547813" cy="1512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0" name="Text Box 27"/>
          <p:cNvSpPr txBox="1">
            <a:spLocks noChangeArrowheads="1"/>
          </p:cNvSpPr>
          <p:nvPr/>
        </p:nvSpPr>
        <p:spPr bwMode="auto">
          <a:xfrm>
            <a:off x="7129090" y="3286397"/>
            <a:ext cx="1403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000"/>
              <a:t>Oroszok</a:t>
            </a:r>
          </a:p>
        </p:txBody>
      </p:sp>
      <p:sp>
        <p:nvSpPr>
          <p:cNvPr id="9241" name="AutoShape 28"/>
          <p:cNvSpPr>
            <a:spLocks noChangeArrowheads="1"/>
          </p:cNvSpPr>
          <p:nvPr/>
        </p:nvSpPr>
        <p:spPr bwMode="auto">
          <a:xfrm rot="-1612462">
            <a:off x="5406652" y="2178322"/>
            <a:ext cx="503238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2" name="AutoShape 29"/>
          <p:cNvSpPr>
            <a:spLocks noChangeArrowheads="1"/>
          </p:cNvSpPr>
          <p:nvPr/>
        </p:nvSpPr>
        <p:spPr bwMode="auto">
          <a:xfrm rot="-10037537">
            <a:off x="5193927" y="5520010"/>
            <a:ext cx="1155700" cy="719137"/>
          </a:xfrm>
          <a:prstGeom prst="rightArrow">
            <a:avLst>
              <a:gd name="adj1" fmla="val 50000"/>
              <a:gd name="adj2" fmla="val 5252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3" name="AutoShape 30"/>
          <p:cNvSpPr>
            <a:spLocks noChangeArrowheads="1"/>
          </p:cNvSpPr>
          <p:nvPr/>
        </p:nvSpPr>
        <p:spPr bwMode="auto">
          <a:xfrm rot="7663715">
            <a:off x="3030165" y="4245247"/>
            <a:ext cx="50323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4" name="AutoShape 31"/>
          <p:cNvSpPr>
            <a:spLocks noChangeArrowheads="1"/>
          </p:cNvSpPr>
          <p:nvPr/>
        </p:nvSpPr>
        <p:spPr bwMode="auto">
          <a:xfrm rot="5400000">
            <a:off x="4165227" y="4578622"/>
            <a:ext cx="503238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5" name="AutoShape 32"/>
          <p:cNvSpPr>
            <a:spLocks noChangeArrowheads="1"/>
          </p:cNvSpPr>
          <p:nvPr/>
        </p:nvSpPr>
        <p:spPr bwMode="auto">
          <a:xfrm rot="10800000">
            <a:off x="2482477" y="3038747"/>
            <a:ext cx="503238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6" name="AutoShape 34"/>
          <p:cNvSpPr>
            <a:spLocks noChangeArrowheads="1"/>
          </p:cNvSpPr>
          <p:nvPr/>
        </p:nvSpPr>
        <p:spPr bwMode="auto">
          <a:xfrm rot="-4914174">
            <a:off x="6837783" y="4552429"/>
            <a:ext cx="1508125" cy="719138"/>
          </a:xfrm>
          <a:prstGeom prst="rightArrow">
            <a:avLst>
              <a:gd name="adj1" fmla="val 50000"/>
              <a:gd name="adj2" fmla="val 6506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7" name="AutoShape 35"/>
          <p:cNvSpPr>
            <a:spLocks noChangeArrowheads="1"/>
          </p:cNvSpPr>
          <p:nvPr/>
        </p:nvSpPr>
        <p:spPr bwMode="auto">
          <a:xfrm rot="-7263453">
            <a:off x="6173414" y="4923110"/>
            <a:ext cx="792163" cy="719138"/>
          </a:xfrm>
          <a:prstGeom prst="rightArrow">
            <a:avLst>
              <a:gd name="adj1" fmla="val 50000"/>
              <a:gd name="adj2" fmla="val 27539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9248" name="AutoShape 36"/>
          <p:cNvSpPr>
            <a:spLocks noChangeArrowheads="1"/>
          </p:cNvSpPr>
          <p:nvPr/>
        </p:nvSpPr>
        <p:spPr bwMode="auto">
          <a:xfrm rot="-2727559">
            <a:off x="1460921" y="5096941"/>
            <a:ext cx="987425" cy="719137"/>
          </a:xfrm>
          <a:prstGeom prst="rightArrow">
            <a:avLst>
              <a:gd name="adj1" fmla="val 50000"/>
              <a:gd name="adj2" fmla="val 3002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35" name="Cím 34"/>
          <p:cNvSpPr>
            <a:spLocks noGrp="1"/>
          </p:cNvSpPr>
          <p:nvPr>
            <p:ph type="title"/>
          </p:nvPr>
        </p:nvSpPr>
        <p:spPr>
          <a:xfrm>
            <a:off x="442552" y="-99392"/>
            <a:ext cx="2971788" cy="18034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800" smtClean="0">
                <a:latin typeface="Garamond" pitchFamily="18" charset="0"/>
              </a:rPr>
              <a:t>A KÖZÉPKORI Európa </a:t>
            </a:r>
            <a:r>
              <a:rPr lang="hu-HU" sz="2800" dirty="0" smtClean="0">
                <a:latin typeface="Garamond" pitchFamily="18" charset="0"/>
              </a:rPr>
              <a:t/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régiói</a:t>
            </a:r>
            <a:endParaRPr lang="hu-HU" sz="2800" dirty="0"/>
          </a:p>
        </p:txBody>
      </p:sp>
      <p:sp>
        <p:nvSpPr>
          <p:cNvPr id="36" name="Cím 34"/>
          <p:cNvSpPr txBox="1">
            <a:spLocks/>
          </p:cNvSpPr>
          <p:nvPr/>
        </p:nvSpPr>
        <p:spPr>
          <a:xfrm>
            <a:off x="6067425" y="72007"/>
            <a:ext cx="2072713" cy="1268761"/>
          </a:xfrm>
          <a:prstGeom prst="rect">
            <a:avLst/>
          </a:prstGeom>
        </p:spPr>
        <p:txBody>
          <a:bodyPr lIns="45720" tIns="0" rIns="45720" bIns="0" anchor="b">
            <a:normAutofit fontScale="97500"/>
          </a:bodyPr>
          <a:lstStyle/>
          <a:p>
            <a:pPr algn="r">
              <a:defRPr/>
            </a:pPr>
            <a:r>
              <a:rPr lang="hu-HU" sz="1800" b="1" cap="all" dirty="0">
                <a:ln w="5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„</a:t>
            </a:r>
            <a:r>
              <a:rPr lang="hu-HU" sz="1800" b="1" cap="all">
                <a:ln w="5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Copyright</a:t>
            </a:r>
            <a:r>
              <a:rPr lang="hu-HU" sz="1800" b="1" cap="all" smtClean="0">
                <a:ln w="5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”:</a:t>
            </a:r>
            <a:endParaRPr lang="hu-HU" sz="1800" b="1" cap="all" dirty="0">
              <a:ln w="50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a typeface="+mj-ea"/>
              <a:cs typeface="+mj-cs"/>
            </a:endParaRPr>
          </a:p>
          <a:p>
            <a:pPr algn="r">
              <a:defRPr/>
            </a:pPr>
            <a:r>
              <a:rPr lang="hu-HU" sz="1800" b="1" cap="all" smtClean="0">
                <a:ln w="5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Mezey barna</a:t>
            </a:r>
          </a:p>
          <a:p>
            <a:pPr algn="r">
              <a:defRPr/>
            </a:pPr>
            <a:r>
              <a:rPr lang="hu-HU" sz="1800" b="1" cap="all" smtClean="0">
                <a:ln w="5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a typeface="+mj-ea"/>
                <a:cs typeface="+mj-cs"/>
              </a:rPr>
              <a:t>PROFESSZOR</a:t>
            </a:r>
            <a:endParaRPr lang="hu-HU" sz="1800" b="1" cap="all" dirty="0">
              <a:ln w="50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a typeface="+mj-ea"/>
              <a:cs typeface="+mj-cs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414340" y="543197"/>
            <a:ext cx="200025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dirty="0">
                <a:solidFill>
                  <a:srgbClr val="FFFF00"/>
                </a:solidFill>
                <a:latin typeface="Garamond" pitchFamily="18" charset="0"/>
              </a:rPr>
              <a:t>Északi</a:t>
            </a:r>
            <a:br>
              <a:rPr lang="hu-HU" b="1" dirty="0">
                <a:solidFill>
                  <a:srgbClr val="FFFF00"/>
                </a:solidFill>
                <a:latin typeface="Garamond" pitchFamily="18" charset="0"/>
              </a:rPr>
            </a:br>
            <a:r>
              <a:rPr lang="hu-HU" b="1" dirty="0">
                <a:solidFill>
                  <a:srgbClr val="FFFF00"/>
                </a:solidFill>
                <a:latin typeface="Garamond" pitchFamily="18" charset="0"/>
              </a:rPr>
              <a:t>periféria: Skandinávia</a:t>
            </a:r>
          </a:p>
        </p:txBody>
      </p:sp>
      <p:sp>
        <p:nvSpPr>
          <p:cNvPr id="9252" name="AutoShape 33"/>
          <p:cNvSpPr>
            <a:spLocks noChangeArrowheads="1"/>
          </p:cNvSpPr>
          <p:nvPr/>
        </p:nvSpPr>
        <p:spPr bwMode="auto">
          <a:xfrm rot="-5400000">
            <a:off x="4162052" y="1575072"/>
            <a:ext cx="503238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endParaRPr lang="hu-HU" altLang="hu-HU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3628646" y="3900761"/>
            <a:ext cx="162404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  <a:t>Európa</a:t>
            </a:r>
            <a:b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</a:br>
            <a:r>
              <a:rPr lang="hu-HU" sz="2000" b="1" dirty="0">
                <a:solidFill>
                  <a:srgbClr val="FF0000"/>
                </a:solidFill>
                <a:latin typeface="Garamond" pitchFamily="18" charset="0"/>
              </a:rPr>
              <a:t>centrum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kingbluetoo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76634"/>
            <a:ext cx="4392488" cy="4332094"/>
          </a:xfr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412776"/>
            <a:ext cx="5616672" cy="4060904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u-HU">
                <a:latin typeface="Garamond" pitchFamily="18" charset="0"/>
              </a:rPr>
              <a:t>Tak for </a:t>
            </a:r>
            <a:r>
              <a:rPr lang="hu-HU" smtClean="0">
                <a:latin typeface="Garamond" pitchFamily="18" charset="0"/>
              </a:rPr>
              <a:t>opmærksomheden!</a:t>
            </a:r>
            <a:endParaRPr lang="hu-HU" dirty="0">
              <a:latin typeface="Garamond" pitchFamily="18" charset="0"/>
            </a:endParaRP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395536" y="5488776"/>
            <a:ext cx="360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ea typeface="ＭＳ Ｐゴシック" pitchFamily="48" charset="-128"/>
              </a:defRPr>
            </a:lvl9pPr>
          </a:lstStyle>
          <a:p>
            <a:r>
              <a:rPr lang="hu-HU" altLang="hu-HU" sz="1800" b="1"/>
              <a:t>Kékfogú Harald</a:t>
            </a:r>
            <a:r>
              <a:rPr lang="hu-HU" altLang="hu-HU" sz="1800"/>
              <a:t> </a:t>
            </a:r>
            <a:endParaRPr lang="hu-HU" altLang="hu-HU" sz="1800" smtClean="0"/>
          </a:p>
          <a:p>
            <a:r>
              <a:rPr lang="hu-HU" altLang="hu-HU" sz="1800" i="1" smtClean="0"/>
              <a:t>Harald Gormsøn ’Blåtand’</a:t>
            </a:r>
            <a:endParaRPr lang="hu-HU" altLang="hu-HU" sz="1800" b="1"/>
          </a:p>
          <a:p>
            <a:r>
              <a:rPr lang="hu-HU" altLang="hu-HU" sz="1600" smtClean="0"/>
              <a:t>a dánok királya, 958–987</a:t>
            </a:r>
            <a:endParaRPr lang="hu-HU" altLang="hu-HU" sz="1600"/>
          </a:p>
        </p:txBody>
      </p:sp>
      <p:pic>
        <p:nvPicPr>
          <p:cNvPr id="1026" name="Picture 2" descr="http://logok.org/wp-content/uploads/2014/09/Bluetooth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1128"/>
            <a:ext cx="589090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5978227" cy="59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upload.wikimedia.org/wikipedia/commons/a/a7/Vikings-Voy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296"/>
            <a:ext cx="7786447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>
                <a:latin typeface="Garamond" pitchFamily="18" charset="0"/>
              </a:rPr>
              <a:t>Az </a:t>
            </a:r>
            <a:r>
              <a:rPr lang="hu-HU" sz="2800" smtClean="0">
                <a:latin typeface="Garamond" pitchFamily="18" charset="0"/>
              </a:rPr>
              <a:t>„északi periféria” </a:t>
            </a:r>
            <a:br>
              <a:rPr lang="hu-HU" sz="2800" smtClean="0">
                <a:latin typeface="Garamond" pitchFamily="18" charset="0"/>
              </a:rPr>
            </a:br>
            <a:r>
              <a:rPr lang="hu-HU" sz="2800" smtClean="0">
                <a:latin typeface="Garamond" pitchFamily="18" charset="0"/>
              </a:rPr>
              <a:t>általános jellemzői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7772400" cy="518457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latin typeface="Garamond" pitchFamily="18" charset="0"/>
              </a:rPr>
              <a:t>földrajzi </a:t>
            </a:r>
            <a:r>
              <a:rPr lang="hu-HU" sz="2000" b="1" dirty="0" smtClean="0">
                <a:latin typeface="Garamond" pitchFamily="18" charset="0"/>
              </a:rPr>
              <a:t>adottságok</a:t>
            </a:r>
            <a:r>
              <a:rPr lang="hu-HU" sz="2000" dirty="0" smtClean="0">
                <a:latin typeface="Garamond" pitchFamily="18" charset="0"/>
              </a:rPr>
              <a:t>:</a:t>
            </a:r>
            <a:endParaRPr lang="hu-HU" sz="2000" dirty="0"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Skandináv-félsziget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hegyvidék,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erdőségek (mezőgazdasági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művelésre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alkalmatlan)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Dánia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mezőgazdaságra is alkalmas, termékeny területek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Balti-térség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kereskedelmi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útvonal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latin typeface="Garamond" pitchFamily="18" charset="0"/>
              </a:rPr>
              <a:t>„</a:t>
            </a:r>
            <a:r>
              <a:rPr lang="hu-HU" sz="2000" b="1" dirty="0" smtClean="0">
                <a:latin typeface="Garamond" pitchFamily="18" charset="0"/>
              </a:rPr>
              <a:t>viking” </a:t>
            </a:r>
            <a:r>
              <a:rPr lang="hu-HU" sz="2000" b="1" dirty="0" smtClean="0">
                <a:latin typeface="Garamond" pitchFamily="18" charset="0"/>
              </a:rPr>
              <a:t>társadalmi adottságok:</a:t>
            </a:r>
            <a:endParaRPr lang="hu-HU" sz="2000" b="1" dirty="0"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előkelők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hadvezérek,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törzsi és egyben 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katonai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vezetők (</a:t>
            </a:r>
            <a:r>
              <a:rPr lang="hu-HU" sz="17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idoneitás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), 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hajók parancsnokai</a:t>
            </a:r>
            <a:endParaRPr lang="hu-HU" sz="1700" b="1" i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szabadok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teljes saját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lakosság (a férfiak: 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szabad harcosok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szolgák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hadifoglyok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idegenek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– középkorban eltűnik ez a réteg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 smtClean="0">
                <a:latin typeface="Garamond" pitchFamily="18" charset="0"/>
              </a:rPr>
              <a:t>nyugati minta megkésett átvétele</a:t>
            </a:r>
            <a:endParaRPr lang="hu-HU" sz="2000" b="1" dirty="0"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kereszténység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felvétele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egyházszervezet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kiépülése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nagyjából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Magyarországgal és Lengyelországgal egy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időben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hűbériség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(mint szerződéses kapcsolat: „földért katonát”)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nem alakul ki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</a:t>
            </a:r>
            <a:b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helyette: személyes kapcsolatok jelentősége (ua. mint Magyarországon)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tartományi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önállóság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 a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szabad emberek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jogai megmaradnak (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ok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erős központi hatalom időszakai és anarchikus korszakok váltogatják egymást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egyház politikai súlya viszonylag alacsony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– az újkorban könnyű lesz bevezetni a reformációt (Svédország: 1527; Dánia és Norvégia: 1536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2821837"/>
            <a:ext cx="6255488" cy="1362075"/>
          </a:xfrm>
        </p:spPr>
        <p:txBody>
          <a:bodyPr/>
          <a:lstStyle/>
          <a:p>
            <a:r>
              <a:rPr lang="hu-HU" dirty="0" smtClean="0"/>
              <a:t>történelem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16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smtClean="0">
                <a:latin typeface="Garamond" pitchFamily="18" charset="0"/>
              </a:rPr>
              <a:t>DÁNIA TÖRTÉNETE </a:t>
            </a:r>
            <a:br>
              <a:rPr lang="hu-HU" sz="2800" smtClean="0">
                <a:latin typeface="Garamond" pitchFamily="18" charset="0"/>
              </a:rPr>
            </a:br>
            <a:r>
              <a:rPr lang="hu-HU" sz="280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719"/>
            <a:ext cx="7931224" cy="5144641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6–10. század: 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„</a:t>
            </a: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viking kor”</a:t>
            </a:r>
            <a:endParaRPr lang="hu-HU" sz="2000" b="1" dirty="0"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8. sz. első fele: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Ribe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alapítása,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Kanhave</a:t>
            </a:r>
            <a:r>
              <a:rPr lang="hu-HU" sz="17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-csatorna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Danevirke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-sánc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alapjai</a:t>
            </a:r>
            <a:endParaRPr lang="hu-HU" sz="17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811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dán–frank szerződés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Dánia határának kijelölése az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Ejder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folyónál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934-től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Öreg Gorm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uralkodása („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Tanmarkar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but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”)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11–13. század: 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középkori </a:t>
            </a: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keresztény 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királyság</a:t>
            </a:r>
            <a:endParaRPr lang="hu-HU" sz="20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965: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Kékfogú Harald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felveszi a kereszténységet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11. század eleje: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Nagy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Knut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északi-tengeri birodalma (Anglia, Dánia, Norvégia)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1047–1074: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Sven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Estridsen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uralkodása, az egyházmegyék kialakulása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1104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lundi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érsekség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megalakulása 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1157–1241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Valdemárok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kora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Valdemarstiden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), aranykor</a:t>
            </a:r>
            <a:b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1241: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Jyske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Lov</a:t>
            </a:r>
            <a:r>
              <a:rPr lang="hu-HU" sz="1700" b="1" i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7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jyllandi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jogkönyv),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„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Med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lov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skal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man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bygge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</a:t>
            </a:r>
            <a:endParaRPr lang="hu-HU" sz="17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18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13–16. század: rendi állam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1282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 „dán Magna </a:t>
            </a:r>
            <a:r>
              <a:rPr lang="hu-HU" sz="17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Carta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” (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Erik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Klipping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håndfæsting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je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1340–1375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IV.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Valdemár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Valdemar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Atterdag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uralkodása; 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/>
            </a:r>
            <a:b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1360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szerződés a rendekkel (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Nagy </a:t>
            </a:r>
            <a:r>
              <a:rPr lang="hu-HU" sz="17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országbéke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– 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Den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store</a:t>
            </a:r>
            <a:r>
              <a:rPr lang="hu-HU" sz="1700" b="1" i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7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landefred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1380-tól: 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dán–norvég perszonálunió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1397–1521: </a:t>
            </a:r>
            <a:r>
              <a:rPr lang="hu-HU" sz="17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kalmari</a:t>
            </a:r>
            <a:r>
              <a:rPr lang="hu-HU" sz="17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unió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1536: </a:t>
            </a:r>
            <a:r>
              <a:rPr lang="hu-HU" sz="17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reformáció</a:t>
            </a:r>
            <a:r>
              <a:rPr lang="hu-HU" sz="17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7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dán középkor vége</a:t>
            </a:r>
            <a:endParaRPr lang="hu-HU" sz="1700" b="1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423209" cy="249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latin typeface="Garamond" pitchFamily="18" charset="0"/>
              </a:rPr>
              <a:t>SVÉDORSZÁG TÖRTÉNETE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7931224" cy="4987627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6–11. század: 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„</a:t>
            </a: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viking kor”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500 körül: első említés a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svea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királyságról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9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. század: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kalandozások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862: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Novgorod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900: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Kijev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alapítása (</a:t>
            </a:r>
            <a:r>
              <a:rPr lang="hu-HU" sz="1600" b="1" i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rus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ok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994–1022: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Olof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Skotkönung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ot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a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göták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is elismerik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királyukul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1008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Olof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felveszi a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kereszténység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et</a:t>
            </a: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11–13</a:t>
            </a: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. század: 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középkori keresztény királyság 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(polgárháborúk)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1070–1130: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polgárháborúk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göta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királyok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 (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svea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ellenkirályok között</a:t>
            </a:r>
            <a:endParaRPr lang="hu-HU" sz="16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1130–1156: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Sverker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(egy </a:t>
            </a:r>
            <a:r>
              <a:rPr lang="hu-HU" sz="16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östergötlandi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parasz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fia) egész Svédország királya</a:t>
            </a: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1164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az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uppsalai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érsekség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megalakulása</a:t>
            </a:r>
          </a:p>
          <a:p>
            <a:pPr marL="274320" lvl="1" indent="-274320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13–16. század: rendi állam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1280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III. Magnus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Birgersson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király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adómentesség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et biztosít a svéd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nemeseknek</a:t>
            </a:r>
            <a:endParaRPr lang="hu-HU" sz="16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1319–1364: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IV. Magnus (</a:t>
            </a:r>
            <a:r>
              <a:rPr lang="hu-HU" sz="16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Eriksson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uralkodása,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svéd–norvég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perszonálunió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1350: IV. Magnus (</a:t>
            </a:r>
            <a:r>
              <a:rPr lang="hu-HU" sz="16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Eriksson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király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országos törvénykönyve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Landslag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1397: </a:t>
            </a:r>
            <a:r>
              <a:rPr lang="hu-HU" sz="16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kalmari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unió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Pomerániai Erik dán–svéd–norvég királlyá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koronázása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1434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</a:t>
            </a:r>
            <a:r>
              <a:rPr lang="en-US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az </a:t>
            </a:r>
            <a:r>
              <a:rPr lang="hu-HU" sz="16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Engelbrekt-felkelés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Erik uralmával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szemben</a:t>
            </a:r>
            <a:endParaRPr lang="en-US" sz="16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1520: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stockholmi vérfürdő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(II. Keresztély 82 „lázadó” svédet kivégeztet); </a:t>
            </a:r>
            <a:b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1521-től: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Gustav Vasa-féle felkelés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</a:t>
            </a:r>
            <a:r>
              <a:rPr lang="hu-HU" sz="16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kalmari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unió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vége</a:t>
            </a:r>
            <a:endParaRPr lang="hu-HU" sz="16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1527: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reformáció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 svéd középkor vége</a:t>
            </a:r>
            <a:endParaRPr lang="hu-HU" sz="16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hu-HU" sz="16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hu-HU" sz="16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34" y="188639"/>
            <a:ext cx="1429146" cy="249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latin typeface="Garamond" pitchFamily="18" charset="0"/>
              </a:rPr>
              <a:t>Norvégia TÖRTÉNETE</a:t>
            </a:r>
            <a:br>
              <a:rPr lang="hu-HU" sz="2800" dirty="0" smtClean="0">
                <a:latin typeface="Garamond" pitchFamily="18" charset="0"/>
              </a:rPr>
            </a:br>
            <a:r>
              <a:rPr lang="hu-HU" sz="2800" dirty="0" smtClean="0">
                <a:latin typeface="Garamond" pitchFamily="18" charset="0"/>
              </a:rPr>
              <a:t>A KÖZÉPKORBAN</a:t>
            </a:r>
            <a:endParaRPr lang="hu-HU" sz="2800" dirty="0">
              <a:latin typeface="Garamond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7717"/>
            <a:ext cx="7643192" cy="7939955"/>
          </a:xfrm>
        </p:spPr>
        <p:txBody>
          <a:bodyPr>
            <a:noAutofit/>
          </a:bodyPr>
          <a:lstStyle/>
          <a:p>
            <a:pPr marL="274320" lvl="1" indent="-274320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8–11. század: </a:t>
            </a:r>
            <a:r>
              <a:rPr lang="hu-HU" sz="20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„</a:t>
            </a: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viking kor”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793: az első regisztrált norvég támadás (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Lindisfarne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Anglia ellen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16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885 körül: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Széphajú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Harald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legyőzi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rivális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vezéreket</a:t>
            </a:r>
            <a:endParaRPr lang="hu-HU" sz="1600" dirty="0" smtClean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1015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II. Olaf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Haraldsson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királlyá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nyilvánítja magát és felveszi a kereszténységet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1066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Keménykezű Harald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megtámadja Angliát,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vereség, a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viking kor vége</a:t>
            </a:r>
            <a:endParaRPr lang="hu-HU" sz="16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274320" lvl="1" indent="-274320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11–13. század: középkori keresztény királyság </a:t>
            </a:r>
            <a:r>
              <a:rPr lang="hu-HU" sz="20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(polgárháborúk</a:t>
            </a:r>
            <a:r>
              <a:rPr lang="hu-HU" sz="20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20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1153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 </a:t>
            </a:r>
            <a:r>
              <a:rPr lang="hu-HU" sz="1600" b="1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nidarosi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</a:t>
            </a:r>
            <a:r>
              <a:rPr lang="hu-HU" sz="1600" dirty="0" err="1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trondheimi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érsekség 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megalakulása</a:t>
            </a:r>
          </a:p>
          <a:p>
            <a:pPr marL="274320" lvl="1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13–16. század: </a:t>
            </a:r>
            <a:r>
              <a:rPr lang="hu-HU" sz="20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(központosított) </a:t>
            </a:r>
            <a:r>
              <a:rPr lang="hu-HU" sz="20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rendi állam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1240–1319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a „nagyság kora” Norvégiában (</a:t>
            </a:r>
            <a:r>
              <a:rPr lang="hu-HU" sz="1600" b="1" i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storhetstid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);</a:t>
            </a:r>
            <a:b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1260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trónöröklési törvény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Norvégia örökletes királyság, </a:t>
            </a:r>
            <a:b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1261–62: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Grönland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és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Izland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a Norvég Királyság része</a:t>
            </a: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1319–55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Magnus </a:t>
            </a:r>
            <a:r>
              <a:rPr lang="hu-HU" sz="16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Eriksson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uralkodása (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svéd–norvég perszonálunió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en-US" sz="1600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1380-tól: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dán–norvég perszonálunió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; </a:t>
            </a:r>
            <a:b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1397-től: </a:t>
            </a:r>
            <a:r>
              <a:rPr lang="hu-HU" sz="1600" b="1" dirty="0" err="1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kalmari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unió</a:t>
            </a:r>
            <a:endParaRPr lang="hu-HU" sz="16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  <a:p>
            <a:pPr marL="521208" lvl="1" eaLnBrk="1" fontAlgn="auto" hangingPunct="1">
              <a:spcBef>
                <a:spcPts val="0"/>
              </a:spcBef>
              <a:spcAft>
                <a:spcPts val="40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1450: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bergeni </a:t>
            </a:r>
            <a:r>
              <a:rPr lang="hu-HU" sz="1600" b="1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szerződés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</a:t>
            </a:r>
            <a:b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</a:b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1536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: </a:t>
            </a:r>
            <a:r>
              <a:rPr lang="hu-HU" sz="1600" b="1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Norvégia „örökké” a Dán Királysághoz tartozik</a:t>
            </a:r>
            <a:r>
              <a:rPr lang="hu-HU" sz="1600" dirty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, a norvég tanács feloszlatja önmagát (ennek ellenére megmarad az önálló jogrend</a:t>
            </a:r>
            <a:r>
              <a:rPr lang="hu-HU" sz="1600" dirty="0" smtClean="0">
                <a:solidFill>
                  <a:schemeClr val="tx1">
                    <a:tint val="85000"/>
                  </a:schemeClr>
                </a:solidFill>
                <a:latin typeface="Garamond" pitchFamily="18" charset="0"/>
              </a:rPr>
              <a:t>)</a:t>
            </a:r>
            <a:endParaRPr lang="hu-HU" sz="1600" b="1" dirty="0">
              <a:solidFill>
                <a:schemeClr val="tx1">
                  <a:tint val="85000"/>
                </a:schemeClr>
              </a:solidFill>
              <a:latin typeface="Garamond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08" y="188639"/>
            <a:ext cx="1398472" cy="24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Egyéni 1. séma">
      <a:dk1>
        <a:sysClr val="windowText" lastClr="000000"/>
      </a:dk1>
      <a:lt1>
        <a:sysClr val="window" lastClr="FFFFFF"/>
      </a:lt1>
      <a:dk2>
        <a:srgbClr val="E2A293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1373</TotalTime>
  <Words>965</Words>
  <Application>Microsoft Office PowerPoint</Application>
  <PresentationFormat>Diavetítés a képernyőre (4:3 oldalarány)</PresentationFormat>
  <Paragraphs>184</Paragraphs>
  <Slides>20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Fényűző</vt:lpstr>
      <vt:lpstr>Az „északi periféria” </vt:lpstr>
      <vt:lpstr>A KÖZÉPKORI Európa  régiói</vt:lpstr>
      <vt:lpstr>PowerPoint bemutató</vt:lpstr>
      <vt:lpstr>PowerPoint bemutató</vt:lpstr>
      <vt:lpstr>Az „északi periféria”  általános jellemzői</vt:lpstr>
      <vt:lpstr>történelem</vt:lpstr>
      <vt:lpstr>DÁNIA TÖRTÉNETE  a középkorban</vt:lpstr>
      <vt:lpstr>SVÉDORSZÁG TÖRTÉNETE A KÖZÉPKORBAN</vt:lpstr>
      <vt:lpstr>Norvégia TÖRTÉNETE A KÖZÉPKORBAN</vt:lpstr>
      <vt:lpstr>PowerPoint bemutató</vt:lpstr>
      <vt:lpstr>TÁRSADALMI TAGOZÓDÁS  A KÖZÉPKORBAN</vt:lpstr>
      <vt:lpstr>TÁRSADALMI TAGOZÓDÁS  A KÖZÉPKORBAN</vt:lpstr>
      <vt:lpstr>TÁRSADALMI TAGOZÓDÁS  A KÖZÉPKORBAN</vt:lpstr>
      <vt:lpstr>TÁRSADALMI TAGOZÓDÁS  A KÖZÉPKORBAN</vt:lpstr>
      <vt:lpstr>PowerPoint bemutató</vt:lpstr>
      <vt:lpstr>A KÖZÉPKORI skandináv  alkotmány intézményei</vt:lpstr>
      <vt:lpstr>A középkori skandináv  alkotmány intézményei</vt:lpstr>
      <vt:lpstr>A KÖZÉPKORI skandináv  alkotmány intézményei</vt:lpstr>
      <vt:lpstr>A KÖZÉPKORI skandináv  alkotmány intézményei</vt:lpstr>
      <vt:lpstr>Tak for opmærksomheden!</vt:lpstr>
    </vt:vector>
  </TitlesOfParts>
  <Company>Aradszky és Képes Ügyvédi Iroda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középkori angol alkotmány</dc:title>
  <dc:creator>György Képes</dc:creator>
  <cp:lastModifiedBy>Képes György</cp:lastModifiedBy>
  <cp:revision>309</cp:revision>
  <dcterms:created xsi:type="dcterms:W3CDTF">2005-10-13T16:25:27Z</dcterms:created>
  <dcterms:modified xsi:type="dcterms:W3CDTF">2018-11-08T10:27:16Z</dcterms:modified>
</cp:coreProperties>
</file>