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sldIdLst>
    <p:sldId id="256" r:id="rId2"/>
    <p:sldId id="288" r:id="rId3"/>
    <p:sldId id="296" r:id="rId4"/>
    <p:sldId id="295" r:id="rId5"/>
    <p:sldId id="299" r:id="rId6"/>
    <p:sldId id="294" r:id="rId7"/>
    <p:sldId id="293" r:id="rId8"/>
    <p:sldId id="300" r:id="rId9"/>
    <p:sldId id="301" r:id="rId10"/>
    <p:sldId id="292" r:id="rId11"/>
    <p:sldId id="302" r:id="rId12"/>
    <p:sldId id="291" r:id="rId13"/>
    <p:sldId id="297" r:id="rId14"/>
    <p:sldId id="290" r:id="rId15"/>
    <p:sldId id="279" r:id="rId16"/>
    <p:sldId id="289" r:id="rId17"/>
    <p:sldId id="298" r:id="rId18"/>
    <p:sldId id="287" r:id="rId19"/>
    <p:sldId id="286" r:id="rId20"/>
    <p:sldId id="285" r:id="rId21"/>
    <p:sldId id="266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97" d="100"/>
          <a:sy n="97" d="100"/>
        </p:scale>
        <p:origin x="-11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5" name="Alcím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1" name="Dátum hely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C09C78B-9081-45E8-B4F7-BCAC087ADE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4BE7C81-6DDC-4A6D-A7CE-7D6056DD27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2F84579-5A29-438C-9B81-07B5C37566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C1E76C-9150-497E-A863-169A0A2678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C6BE6DDC-F277-46C4-9D62-6907CD3EDD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E7C8936-65AC-4710-B328-633DAA2DB8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C06410C-9834-4BD2-9BF4-D22BBEC6B5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4A9D20-0615-4166-B204-EC7E4DB4EC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6EEB23-6C65-4BAB-AF25-E54B1E339C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3A2FAC9-BE24-424F-9CEE-0FC99CC712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B4D90E7-3E5F-4B46-AE69-218BADABD3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Kép hely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Cím hely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1" name="Szöveg hely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7" name="Dátum hely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B1A745A-AD18-4EEB-9580-2905CFF6A8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7704" y="-171400"/>
            <a:ext cx="7056784" cy="2868168"/>
          </a:xfrm>
        </p:spPr>
        <p:txBody>
          <a:bodyPr/>
          <a:lstStyle/>
          <a:p>
            <a:pPr eaLnBrk="1" hangingPunct="1"/>
            <a:r>
              <a:rPr lang="hu-HU" sz="6000" dirty="0" smtClean="0"/>
              <a:t>ÁLLAMFŐ </a:t>
            </a:r>
            <a:br>
              <a:rPr lang="hu-HU" sz="6000" dirty="0" smtClean="0"/>
            </a:br>
            <a:r>
              <a:rPr lang="hu-HU" sz="4400" b="0" dirty="0" smtClean="0"/>
              <a:t>AZ 1848 ELŐTTI</a:t>
            </a:r>
            <a:br>
              <a:rPr lang="hu-HU" sz="4400" b="0" dirty="0" smtClean="0"/>
            </a:br>
            <a:r>
              <a:rPr lang="hu-HU" sz="4400" b="0" dirty="0" smtClean="0"/>
              <a:t>MAGYAR KIRÁLYSÁGBAN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5856" y="2852936"/>
            <a:ext cx="5682054" cy="1101248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400" dirty="0" smtClean="0"/>
              <a:t>Képes György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0" y="3356993"/>
            <a:ext cx="9036496" cy="34778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sz="1400" dirty="0"/>
          </a:p>
          <a:p>
            <a:endParaRPr lang="hu-HU" sz="1400" dirty="0" smtClean="0"/>
          </a:p>
          <a:p>
            <a:endParaRPr lang="hu-HU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189" y="3429000"/>
            <a:ext cx="7062219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00" y="197768"/>
            <a:ext cx="8492480" cy="1143000"/>
          </a:xfrm>
        </p:spPr>
        <p:txBody>
          <a:bodyPr>
            <a:normAutofit/>
          </a:bodyPr>
          <a:lstStyle/>
          <a:p>
            <a:r>
              <a:rPr lang="hu-HU" sz="3400" dirty="0" smtClean="0"/>
              <a:t>KORONÁZÁS</a:t>
            </a:r>
            <a:r>
              <a:rPr lang="hu-HU" sz="2800" dirty="0" smtClean="0"/>
              <a:t>: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72008" y="1484784"/>
            <a:ext cx="7772400" cy="4680520"/>
          </a:xfrm>
        </p:spPr>
        <p:txBody>
          <a:bodyPr>
            <a:noAutofit/>
          </a:bodyPr>
          <a:lstStyle/>
          <a:p>
            <a:r>
              <a:rPr lang="hu-HU" altLang="hu-HU" b="1" dirty="0" smtClean="0"/>
              <a:t>Eredete</a:t>
            </a:r>
            <a:r>
              <a:rPr lang="hu-HU" altLang="hu-HU" dirty="0" smtClean="0"/>
              <a:t>:</a:t>
            </a:r>
          </a:p>
          <a:p>
            <a:pPr lvl="1"/>
            <a:r>
              <a:rPr lang="hu-HU" altLang="hu-HU" dirty="0" smtClean="0"/>
              <a:t>hellenisztikus</a:t>
            </a:r>
            <a:r>
              <a:rPr lang="hu-HU" altLang="hu-HU" dirty="0"/>
              <a:t>: </a:t>
            </a:r>
            <a:r>
              <a:rPr lang="hu-HU" altLang="hu-HU" b="1" dirty="0" err="1"/>
              <a:t>diadema</a:t>
            </a:r>
            <a:r>
              <a:rPr lang="hu-HU" altLang="hu-HU" dirty="0"/>
              <a:t>, korona („koszorú”)</a:t>
            </a:r>
          </a:p>
          <a:p>
            <a:pPr lvl="1"/>
            <a:r>
              <a:rPr lang="hu-HU" altLang="hu-HU" dirty="0"/>
              <a:t>zsidó: </a:t>
            </a:r>
            <a:r>
              <a:rPr lang="hu-HU" altLang="hu-HU" b="1" dirty="0"/>
              <a:t>felkenés </a:t>
            </a:r>
          </a:p>
          <a:p>
            <a:pPr marL="776288" lvl="2" indent="0">
              <a:buNone/>
            </a:pPr>
            <a:r>
              <a:rPr lang="hu-HU" altLang="hu-HU" b="1" dirty="0"/>
              <a:t>Ószövetség: </a:t>
            </a:r>
            <a:r>
              <a:rPr lang="hu-HU" altLang="hu-HU" dirty="0"/>
              <a:t>Sámuel Saul fejére önti az </a:t>
            </a:r>
            <a:r>
              <a:rPr lang="hu-HU" altLang="hu-HU" dirty="0" err="1"/>
              <a:t>olajat</a:t>
            </a:r>
            <a:r>
              <a:rPr lang="hu-HU" altLang="hu-HU" dirty="0"/>
              <a:t> és felkeni</a:t>
            </a:r>
          </a:p>
          <a:p>
            <a:pPr lvl="1"/>
            <a:r>
              <a:rPr lang="hu-HU" altLang="hu-HU" b="1" dirty="0"/>
              <a:t>nyugati keresztény </a:t>
            </a:r>
            <a:r>
              <a:rPr lang="hu-HU" altLang="hu-HU" dirty="0"/>
              <a:t>kultúrkör:</a:t>
            </a:r>
            <a:endParaRPr lang="hu-HU" altLang="hu-HU" b="1" dirty="0"/>
          </a:p>
          <a:p>
            <a:pPr marL="776288" lvl="2" indent="0">
              <a:buNone/>
            </a:pPr>
            <a:r>
              <a:rPr lang="hu-HU" altLang="hu-HU" dirty="0"/>
              <a:t>800: </a:t>
            </a:r>
            <a:r>
              <a:rPr lang="hu-HU" altLang="hu-HU" b="1" dirty="0"/>
              <a:t>Nagy Károly </a:t>
            </a:r>
            <a:r>
              <a:rPr lang="hu-HU" altLang="hu-HU" dirty="0"/>
              <a:t>császárrá koronázása; 962: </a:t>
            </a:r>
            <a:r>
              <a:rPr lang="hu-HU" altLang="hu-HU" b="1" dirty="0"/>
              <a:t>I. Ottó</a:t>
            </a:r>
          </a:p>
          <a:p>
            <a:pPr lvl="1"/>
            <a:r>
              <a:rPr lang="hu-HU" altLang="hu-HU" b="1" dirty="0"/>
              <a:t>Magyarország</a:t>
            </a:r>
            <a:r>
              <a:rPr lang="hu-HU" altLang="hu-HU" dirty="0"/>
              <a:t>:</a:t>
            </a:r>
            <a:endParaRPr lang="hu-HU" altLang="hu-HU" b="1" dirty="0"/>
          </a:p>
          <a:p>
            <a:pPr marL="776288" lvl="2" indent="0">
              <a:buNone/>
            </a:pPr>
            <a:r>
              <a:rPr lang="hu-HU" altLang="hu-HU" dirty="0"/>
              <a:t>1000: </a:t>
            </a:r>
            <a:r>
              <a:rPr lang="hu-HU" altLang="hu-HU" b="1" dirty="0">
                <a:solidFill>
                  <a:srgbClr val="EC2F20"/>
                </a:solidFill>
              </a:rPr>
              <a:t>Szent István </a:t>
            </a:r>
            <a:r>
              <a:rPr lang="hu-HU" altLang="hu-HU" dirty="0"/>
              <a:t>„a császár kegyelméből és bátorítására </a:t>
            </a:r>
            <a:r>
              <a:rPr lang="hu-HU" altLang="hu-HU" i="1" dirty="0"/>
              <a:t>koronát és áldást kapott </a:t>
            </a:r>
            <a:r>
              <a:rPr lang="hu-HU" altLang="hu-HU" dirty="0"/>
              <a:t>[a pápától]” (Merseburgi </a:t>
            </a:r>
            <a:r>
              <a:rPr lang="hu-HU" altLang="hu-HU" dirty="0" err="1"/>
              <a:t>Thietmar</a:t>
            </a:r>
            <a:r>
              <a:rPr lang="hu-HU" altLang="hu-HU" dirty="0"/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69765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00" y="197768"/>
            <a:ext cx="8492480" cy="1143000"/>
          </a:xfrm>
        </p:spPr>
        <p:txBody>
          <a:bodyPr>
            <a:normAutofit/>
          </a:bodyPr>
          <a:lstStyle/>
          <a:p>
            <a:r>
              <a:rPr lang="hu-HU" sz="3400" dirty="0" smtClean="0"/>
              <a:t>KORONÁZÁS</a:t>
            </a:r>
            <a:r>
              <a:rPr lang="hu-HU" sz="2800" dirty="0" smtClean="0"/>
              <a:t>: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72008" y="1484784"/>
            <a:ext cx="7772400" cy="468052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hu-HU" sz="2400" b="1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400" b="1" dirty="0" smtClean="0"/>
              <a:t>Érvényességi kellékek</a:t>
            </a:r>
            <a:r>
              <a:rPr lang="hu-HU" sz="2400" dirty="0" smtClean="0"/>
              <a:t>:</a:t>
            </a:r>
            <a:endParaRPr lang="hu-HU" sz="24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dirty="0" err="1"/>
              <a:t>coronator</a:t>
            </a:r>
            <a:r>
              <a:rPr lang="hu-HU" dirty="0"/>
              <a:t>: </a:t>
            </a:r>
            <a:r>
              <a:rPr lang="hu-HU" b="1" dirty="0"/>
              <a:t>esztergomi érsek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dirty="0"/>
              <a:t>helyszín: </a:t>
            </a:r>
            <a:r>
              <a:rPr lang="hu-HU" b="1" dirty="0"/>
              <a:t>Székesfehérvár</a:t>
            </a:r>
            <a:r>
              <a:rPr lang="hu-HU" dirty="0"/>
              <a:t> (Boldogasszony templom)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dirty="0"/>
              <a:t>korona: Szent István koronája -&gt; </a:t>
            </a:r>
            <a:r>
              <a:rPr lang="hu-HU" b="1" dirty="0"/>
              <a:t>Szent Korona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99592" y="4276253"/>
            <a:ext cx="6624736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A Szent Korona-eszme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b="1" dirty="0" smtClean="0"/>
              <a:t>koronaeszme </a:t>
            </a:r>
            <a:r>
              <a:rPr lang="hu-HU" sz="2000" dirty="0" smtClean="0"/>
              <a:t>– </a:t>
            </a:r>
            <a:r>
              <a:rPr lang="hu-HU" sz="2000" dirty="0" err="1" smtClean="0"/>
              <a:t>corona</a:t>
            </a:r>
            <a:r>
              <a:rPr lang="hu-HU" sz="2000" dirty="0" smtClean="0"/>
              <a:t> </a:t>
            </a:r>
            <a:r>
              <a:rPr lang="hu-HU" sz="2000" dirty="0" err="1" smtClean="0"/>
              <a:t>regia</a:t>
            </a:r>
            <a:r>
              <a:rPr lang="hu-HU" sz="2000" dirty="0" smtClean="0"/>
              <a:t>, </a:t>
            </a:r>
            <a:r>
              <a:rPr lang="hu-HU" sz="2000" dirty="0" err="1" smtClean="0"/>
              <a:t>corona</a:t>
            </a:r>
            <a:r>
              <a:rPr lang="hu-HU" sz="2000" dirty="0" smtClean="0"/>
              <a:t> </a:t>
            </a:r>
            <a:r>
              <a:rPr lang="hu-HU" sz="2000" dirty="0" err="1" smtClean="0"/>
              <a:t>regni</a:t>
            </a:r>
            <a:endParaRPr lang="hu-H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b="1" dirty="0" smtClean="0"/>
              <a:t>organikus állameszme</a:t>
            </a:r>
            <a:r>
              <a:rPr lang="hu-HU" sz="2000" dirty="0" smtClean="0"/>
              <a:t>, Werbőczy (</a:t>
            </a:r>
            <a:r>
              <a:rPr lang="hu-HU" sz="2000" dirty="0" err="1" smtClean="0"/>
              <a:t>Hk</a:t>
            </a:r>
            <a:r>
              <a:rPr lang="hu-HU" sz="2000" dirty="0" smtClean="0"/>
              <a:t>.)</a:t>
            </a:r>
            <a:endParaRPr lang="hu-HU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b="1" dirty="0" smtClean="0"/>
              <a:t>nemzeti önrendelkezés</a:t>
            </a:r>
            <a:r>
              <a:rPr lang="hu-HU" sz="2000" dirty="0" smtClean="0"/>
              <a:t>, függetlenség, szuverenitás</a:t>
            </a:r>
            <a:endParaRPr lang="hu-HU" sz="2000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6632"/>
            <a:ext cx="4163924" cy="195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34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00" y="197768"/>
            <a:ext cx="8492480" cy="1143000"/>
          </a:xfrm>
        </p:spPr>
        <p:txBody>
          <a:bodyPr>
            <a:normAutofit/>
          </a:bodyPr>
          <a:lstStyle/>
          <a:p>
            <a:r>
              <a:rPr lang="hu-HU" sz="3400" dirty="0" smtClean="0"/>
              <a:t>KORONÁZÁSI SZERTARTÁS</a:t>
            </a:r>
            <a:r>
              <a:rPr lang="hu-HU" sz="2800" dirty="0" smtClean="0"/>
              <a:t>: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72008" y="1484784"/>
            <a:ext cx="7772400" cy="468052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hu-HU" sz="2000" b="1" dirty="0" smtClean="0"/>
              <a:t>Szentmise </a:t>
            </a:r>
            <a:r>
              <a:rPr lang="hu-HU" sz="2000" b="1" smtClean="0"/>
              <a:t>keretében történik.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000" b="1" dirty="0" smtClean="0"/>
              <a:t>felkenés</a:t>
            </a:r>
            <a:r>
              <a:rPr lang="hu-HU" sz="2000" dirty="0" smtClean="0"/>
              <a:t> </a:t>
            </a:r>
            <a:r>
              <a:rPr lang="hu-HU" sz="2000" dirty="0"/>
              <a:t>(kezek, </a:t>
            </a:r>
            <a:r>
              <a:rPr lang="hu-HU" sz="2000" dirty="0" smtClean="0"/>
              <a:t>hát; </a:t>
            </a:r>
            <a:r>
              <a:rPr lang="hu-HU" sz="2000" dirty="0"/>
              <a:t>szentelt </a:t>
            </a:r>
            <a:r>
              <a:rPr lang="hu-HU" sz="2000" dirty="0" smtClean="0"/>
              <a:t>olajjal; </a:t>
            </a:r>
            <a:r>
              <a:rPr lang="hu-HU" sz="2000" dirty="0"/>
              <a:t>érsek)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000" b="1" dirty="0"/>
              <a:t>palást és hatalmi jelvények átadása </a:t>
            </a:r>
            <a:r>
              <a:rPr lang="hu-HU" sz="2000" dirty="0"/>
              <a:t>(</a:t>
            </a:r>
            <a:r>
              <a:rPr lang="hu-HU" sz="2000" dirty="0" smtClean="0"/>
              <a:t>kereszt; jogar; országalma; </a:t>
            </a:r>
            <a:r>
              <a:rPr lang="hu-HU" sz="2000" dirty="0"/>
              <a:t>zászló)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000" b="1" dirty="0"/>
              <a:t>koronázási eskü </a:t>
            </a:r>
            <a:r>
              <a:rPr lang="hu-HU" sz="2000" dirty="0"/>
              <a:t>(lásd később!)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000" b="1" dirty="0"/>
              <a:t>Szent Korona rátétele </a:t>
            </a:r>
            <a:r>
              <a:rPr lang="hu-HU" sz="2000" dirty="0"/>
              <a:t>az uralkodó fejére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000" dirty="0"/>
              <a:t>főoltárnál „többeket </a:t>
            </a:r>
            <a:r>
              <a:rPr lang="hu-HU" sz="2000" b="1" dirty="0"/>
              <a:t>lovaggá üt</a:t>
            </a:r>
            <a:r>
              <a:rPr lang="hu-HU" sz="2000" dirty="0"/>
              <a:t>” (karddal)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000" dirty="0"/>
              <a:t>Szt. Péter és Pál templomban „</a:t>
            </a:r>
            <a:r>
              <a:rPr lang="hu-HU" sz="2000" b="1" dirty="0"/>
              <a:t>törvényt lát</a:t>
            </a:r>
            <a:r>
              <a:rPr lang="hu-HU" sz="2000" dirty="0"/>
              <a:t>”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000" dirty="0" smtClean="0"/>
              <a:t>a városon </a:t>
            </a:r>
            <a:r>
              <a:rPr lang="hu-HU" sz="2000" dirty="0"/>
              <a:t>kívül </a:t>
            </a:r>
            <a:r>
              <a:rPr lang="hu-HU" sz="2000" dirty="0" smtClean="0"/>
              <a:t>a </a:t>
            </a:r>
            <a:r>
              <a:rPr lang="hu-HU" sz="2000" b="1" dirty="0" smtClean="0"/>
              <a:t>négy </a:t>
            </a:r>
            <a:r>
              <a:rPr lang="hu-HU" sz="2000" b="1" dirty="0"/>
              <a:t>égtáj felé </a:t>
            </a:r>
            <a:r>
              <a:rPr lang="hu-HU" sz="2000" b="1" dirty="0" smtClean="0"/>
              <a:t>suhint a </a:t>
            </a:r>
            <a:r>
              <a:rPr lang="hu-HU" sz="2000" b="1" dirty="0"/>
              <a:t>karddal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000" b="1" dirty="0"/>
              <a:t>lakoma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401355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KÃ©ptalÃ¡lat a kÃ¶vetkezÅre: âiv kÃ¡roly koronÃ¡zÃ¡saâ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2"/>
            <a:ext cx="8988230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32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00" y="197768"/>
            <a:ext cx="8492480" cy="1143000"/>
          </a:xfrm>
        </p:spPr>
        <p:txBody>
          <a:bodyPr>
            <a:normAutofit/>
          </a:bodyPr>
          <a:lstStyle/>
          <a:p>
            <a:r>
              <a:rPr lang="hu-HU" sz="3400" dirty="0" smtClean="0"/>
              <a:t>A KORONÁZÁSI ESKÜ ÉS A HITLEVÉL</a:t>
            </a:r>
            <a:r>
              <a:rPr lang="hu-HU" sz="2800" dirty="0" smtClean="0"/>
              <a:t>: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72008" y="1484784"/>
            <a:ext cx="7772400" cy="46805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400" b="1" dirty="0" smtClean="0"/>
              <a:t>eskütétel </a:t>
            </a:r>
            <a:r>
              <a:rPr lang="hu-HU" sz="2400" dirty="0" smtClean="0"/>
              <a:t>a </a:t>
            </a:r>
            <a:r>
              <a:rPr lang="hu-HU" sz="2400" dirty="0"/>
              <a:t>magyar alkotmányra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(</a:t>
            </a:r>
            <a:r>
              <a:rPr lang="hu-HU" sz="2400" dirty="0"/>
              <a:t>a régi törvényeket, szokásokat betartja…)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400" b="1" dirty="0" smtClean="0"/>
              <a:t>hitlevél </a:t>
            </a:r>
            <a:r>
              <a:rPr lang="hu-HU" sz="2400" dirty="0" smtClean="0"/>
              <a:t>kibocsátása </a:t>
            </a:r>
            <a:br>
              <a:rPr lang="hu-HU" sz="2400" dirty="0" smtClean="0"/>
            </a:br>
            <a:r>
              <a:rPr lang="hu-HU" sz="2400" dirty="0" smtClean="0"/>
              <a:t>(a </a:t>
            </a:r>
            <a:r>
              <a:rPr lang="hu-HU" sz="2400" dirty="0"/>
              <a:t>koronázási eskü szövegével együtt </a:t>
            </a:r>
            <a:r>
              <a:rPr lang="hu-HU" sz="2400" dirty="0" smtClean="0"/>
              <a:t>a törvények közé becikkelyezik</a:t>
            </a:r>
            <a:r>
              <a:rPr lang="hu-HU" sz="2400" dirty="0"/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400" dirty="0" smtClean="0"/>
              <a:t>lényeg</a:t>
            </a:r>
            <a:r>
              <a:rPr lang="hu-HU" sz="2400" dirty="0"/>
              <a:t>: a </a:t>
            </a:r>
            <a:r>
              <a:rPr lang="hu-HU" sz="2400" b="1" dirty="0"/>
              <a:t>rendi alkotmány </a:t>
            </a:r>
            <a:r>
              <a:rPr lang="hu-HU" sz="2400" dirty="0"/>
              <a:t>tiszteletben tartása (korlátozott monarchia)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hu-HU" sz="2400" dirty="0"/>
              <a:t> </a:t>
            </a:r>
            <a:r>
              <a:rPr lang="hu-HU" sz="2400" dirty="0" smtClean="0"/>
              <a:t>  (II</a:t>
            </a:r>
            <a:r>
              <a:rPr lang="hu-HU" sz="2400" dirty="0"/>
              <a:t>. József az egyetlen, aki ezt nem </a:t>
            </a:r>
            <a:r>
              <a:rPr lang="hu-HU" sz="2400" dirty="0" smtClean="0"/>
              <a:t>vállalja)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80130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00" y="197768"/>
            <a:ext cx="8492480" cy="1143000"/>
          </a:xfrm>
        </p:spPr>
        <p:txBody>
          <a:bodyPr>
            <a:normAutofit/>
          </a:bodyPr>
          <a:lstStyle/>
          <a:p>
            <a:r>
              <a:rPr lang="hu-HU" sz="3400" dirty="0" smtClean="0"/>
              <a:t>A FELSÉGJOGOK RENDSZERE:</a:t>
            </a:r>
            <a:endParaRPr lang="hu-HU" sz="2800" dirty="0" smtClean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179512" y="1052736"/>
            <a:ext cx="7776864" cy="4680520"/>
            <a:chOff x="251520" y="1700808"/>
            <a:chExt cx="7992888" cy="4248472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Téglalap 5"/>
            <p:cNvSpPr/>
            <p:nvPr/>
          </p:nvSpPr>
          <p:spPr>
            <a:xfrm>
              <a:off x="251520" y="1700808"/>
              <a:ext cx="7992888" cy="4248472"/>
            </a:xfrm>
            <a:prstGeom prst="rect">
              <a:avLst/>
            </a:prstGeom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" name="Szabadkézi sokszög 6"/>
            <p:cNvSpPr/>
            <p:nvPr/>
          </p:nvSpPr>
          <p:spPr>
            <a:xfrm>
              <a:off x="255271" y="2997611"/>
              <a:ext cx="2101417" cy="1050708"/>
            </a:xfrm>
            <a:custGeom>
              <a:avLst/>
              <a:gdLst>
                <a:gd name="connsiteX0" fmla="*/ 0 w 2101417"/>
                <a:gd name="connsiteY0" fmla="*/ 105071 h 1050708"/>
                <a:gd name="connsiteX1" fmla="*/ 105071 w 2101417"/>
                <a:gd name="connsiteY1" fmla="*/ 0 h 1050708"/>
                <a:gd name="connsiteX2" fmla="*/ 1996346 w 2101417"/>
                <a:gd name="connsiteY2" fmla="*/ 0 h 1050708"/>
                <a:gd name="connsiteX3" fmla="*/ 2101417 w 2101417"/>
                <a:gd name="connsiteY3" fmla="*/ 105071 h 1050708"/>
                <a:gd name="connsiteX4" fmla="*/ 2101417 w 2101417"/>
                <a:gd name="connsiteY4" fmla="*/ 945637 h 1050708"/>
                <a:gd name="connsiteX5" fmla="*/ 1996346 w 2101417"/>
                <a:gd name="connsiteY5" fmla="*/ 1050708 h 1050708"/>
                <a:gd name="connsiteX6" fmla="*/ 105071 w 2101417"/>
                <a:gd name="connsiteY6" fmla="*/ 1050708 h 1050708"/>
                <a:gd name="connsiteX7" fmla="*/ 0 w 2101417"/>
                <a:gd name="connsiteY7" fmla="*/ 945637 h 1050708"/>
                <a:gd name="connsiteX8" fmla="*/ 0 w 2101417"/>
                <a:gd name="connsiteY8" fmla="*/ 105071 h 1050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1417" h="1050708">
                  <a:moveTo>
                    <a:pt x="0" y="105071"/>
                  </a:moveTo>
                  <a:cubicBezTo>
                    <a:pt x="0" y="47042"/>
                    <a:pt x="47042" y="0"/>
                    <a:pt x="105071" y="0"/>
                  </a:cubicBezTo>
                  <a:lnTo>
                    <a:pt x="1996346" y="0"/>
                  </a:lnTo>
                  <a:cubicBezTo>
                    <a:pt x="2054375" y="0"/>
                    <a:pt x="2101417" y="47042"/>
                    <a:pt x="2101417" y="105071"/>
                  </a:cubicBezTo>
                  <a:lnTo>
                    <a:pt x="2101417" y="945637"/>
                  </a:lnTo>
                  <a:cubicBezTo>
                    <a:pt x="2101417" y="1003666"/>
                    <a:pt x="2054375" y="1050708"/>
                    <a:pt x="1996346" y="1050708"/>
                  </a:cubicBezTo>
                  <a:lnTo>
                    <a:pt x="105071" y="1050708"/>
                  </a:lnTo>
                  <a:cubicBezTo>
                    <a:pt x="47042" y="1050708"/>
                    <a:pt x="0" y="1003666"/>
                    <a:pt x="0" y="945637"/>
                  </a:cubicBezTo>
                  <a:lnTo>
                    <a:pt x="0" y="10507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sp3d extrusionH="50600" prstMaterial="plastic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7919" tIns="47919" rIns="47919" bIns="47919" spcCol="1270" anchor="ctr"/>
            <a:lstStyle>
              <a:defPPr>
                <a:defRPr lang="hu-H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sz="2400" dirty="0"/>
                <a:t>felségjogok</a:t>
              </a:r>
            </a:p>
          </p:txBody>
        </p:sp>
        <p:sp>
          <p:nvSpPr>
            <p:cNvPr id="8" name="Szabadkézi sokszög 7"/>
            <p:cNvSpPr/>
            <p:nvPr/>
          </p:nvSpPr>
          <p:spPr>
            <a:xfrm rot="19457599">
              <a:off x="2259391" y="3198628"/>
              <a:ext cx="1035161" cy="44516"/>
            </a:xfrm>
            <a:custGeom>
              <a:avLst/>
              <a:gdLst>
                <a:gd name="connsiteX0" fmla="*/ 0 w 1035161"/>
                <a:gd name="connsiteY0" fmla="*/ 22258 h 44516"/>
                <a:gd name="connsiteX1" fmla="*/ 1035161 w 1035161"/>
                <a:gd name="connsiteY1" fmla="*/ 22258 h 4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5161" h="44516">
                  <a:moveTo>
                    <a:pt x="0" y="22258"/>
                  </a:moveTo>
                  <a:lnTo>
                    <a:pt x="1035161" y="22258"/>
                  </a:lnTo>
                </a:path>
              </a:pathLst>
            </a:custGeom>
            <a:noFill/>
            <a:sp3d z="-110000"/>
          </p:spPr>
          <p:style>
            <a:lnRef idx="2">
              <a:schemeClr val="accent2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04401" tIns="-3621" rIns="504401" bIns="-3622" spcCol="1270" anchor="ctr"/>
            <a:lstStyle>
              <a:defPPr>
                <a:defRPr lang="hu-H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hu-HU" sz="500"/>
            </a:p>
          </p:txBody>
        </p:sp>
        <p:sp>
          <p:nvSpPr>
            <p:cNvPr id="9" name="Szabadkézi sokszög 8"/>
            <p:cNvSpPr/>
            <p:nvPr/>
          </p:nvSpPr>
          <p:spPr>
            <a:xfrm>
              <a:off x="3197255" y="2393453"/>
              <a:ext cx="2101417" cy="1050708"/>
            </a:xfrm>
            <a:custGeom>
              <a:avLst/>
              <a:gdLst>
                <a:gd name="connsiteX0" fmla="*/ 0 w 2101417"/>
                <a:gd name="connsiteY0" fmla="*/ 105071 h 1050708"/>
                <a:gd name="connsiteX1" fmla="*/ 105071 w 2101417"/>
                <a:gd name="connsiteY1" fmla="*/ 0 h 1050708"/>
                <a:gd name="connsiteX2" fmla="*/ 1996346 w 2101417"/>
                <a:gd name="connsiteY2" fmla="*/ 0 h 1050708"/>
                <a:gd name="connsiteX3" fmla="*/ 2101417 w 2101417"/>
                <a:gd name="connsiteY3" fmla="*/ 105071 h 1050708"/>
                <a:gd name="connsiteX4" fmla="*/ 2101417 w 2101417"/>
                <a:gd name="connsiteY4" fmla="*/ 945637 h 1050708"/>
                <a:gd name="connsiteX5" fmla="*/ 1996346 w 2101417"/>
                <a:gd name="connsiteY5" fmla="*/ 1050708 h 1050708"/>
                <a:gd name="connsiteX6" fmla="*/ 105071 w 2101417"/>
                <a:gd name="connsiteY6" fmla="*/ 1050708 h 1050708"/>
                <a:gd name="connsiteX7" fmla="*/ 0 w 2101417"/>
                <a:gd name="connsiteY7" fmla="*/ 945637 h 1050708"/>
                <a:gd name="connsiteX8" fmla="*/ 0 w 2101417"/>
                <a:gd name="connsiteY8" fmla="*/ 105071 h 1050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1417" h="1050708">
                  <a:moveTo>
                    <a:pt x="0" y="105071"/>
                  </a:moveTo>
                  <a:cubicBezTo>
                    <a:pt x="0" y="47042"/>
                    <a:pt x="47042" y="0"/>
                    <a:pt x="105071" y="0"/>
                  </a:cubicBezTo>
                  <a:lnTo>
                    <a:pt x="1996346" y="0"/>
                  </a:lnTo>
                  <a:cubicBezTo>
                    <a:pt x="2054375" y="0"/>
                    <a:pt x="2101417" y="47042"/>
                    <a:pt x="2101417" y="105071"/>
                  </a:cubicBezTo>
                  <a:lnTo>
                    <a:pt x="2101417" y="945637"/>
                  </a:lnTo>
                  <a:cubicBezTo>
                    <a:pt x="2101417" y="1003666"/>
                    <a:pt x="2054375" y="1050708"/>
                    <a:pt x="1996346" y="1050708"/>
                  </a:cubicBezTo>
                  <a:lnTo>
                    <a:pt x="105071" y="1050708"/>
                  </a:lnTo>
                  <a:cubicBezTo>
                    <a:pt x="47042" y="1050708"/>
                    <a:pt x="0" y="1003666"/>
                    <a:pt x="0" y="945637"/>
                  </a:cubicBezTo>
                  <a:lnTo>
                    <a:pt x="0" y="10507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sp3d extrusionH="50600" prstMaterial="plastic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7919" tIns="47919" rIns="47919" bIns="47919" spcCol="1270" anchor="ctr"/>
            <a:lstStyle>
              <a:defPPr>
                <a:defRPr lang="hu-H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0015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hu-HU" sz="2400" b="1" dirty="0"/>
                <a:t>tiszteleti</a:t>
              </a:r>
            </a:p>
            <a:p>
              <a:pPr algn="ctr" defTabSz="120015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hu-HU" sz="2400" dirty="0"/>
                <a:t>(személyes)</a:t>
              </a:r>
            </a:p>
          </p:txBody>
        </p:sp>
        <p:sp>
          <p:nvSpPr>
            <p:cNvPr id="10" name="Szabadkézi sokszög 9"/>
            <p:cNvSpPr/>
            <p:nvPr/>
          </p:nvSpPr>
          <p:spPr>
            <a:xfrm rot="2142401">
              <a:off x="2259391" y="3802785"/>
              <a:ext cx="1035161" cy="44516"/>
            </a:xfrm>
            <a:custGeom>
              <a:avLst/>
              <a:gdLst>
                <a:gd name="connsiteX0" fmla="*/ 0 w 1035161"/>
                <a:gd name="connsiteY0" fmla="*/ 22258 h 44516"/>
                <a:gd name="connsiteX1" fmla="*/ 1035161 w 1035161"/>
                <a:gd name="connsiteY1" fmla="*/ 22258 h 4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5161" h="44516">
                  <a:moveTo>
                    <a:pt x="0" y="22258"/>
                  </a:moveTo>
                  <a:lnTo>
                    <a:pt x="1035161" y="22258"/>
                  </a:lnTo>
                </a:path>
              </a:pathLst>
            </a:custGeom>
            <a:noFill/>
            <a:sp3d z="-110000"/>
          </p:spPr>
          <p:style>
            <a:lnRef idx="2">
              <a:schemeClr val="accent2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04401" tIns="-3622" rIns="504401" bIns="-3621" spcCol="1270" anchor="ctr"/>
            <a:lstStyle>
              <a:defPPr>
                <a:defRPr lang="hu-H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hu-HU" sz="500"/>
            </a:p>
          </p:txBody>
        </p:sp>
        <p:sp>
          <p:nvSpPr>
            <p:cNvPr id="11" name="Szabadkézi sokszög 10"/>
            <p:cNvSpPr/>
            <p:nvPr/>
          </p:nvSpPr>
          <p:spPr>
            <a:xfrm>
              <a:off x="3197255" y="3601768"/>
              <a:ext cx="2101417" cy="1050708"/>
            </a:xfrm>
            <a:custGeom>
              <a:avLst/>
              <a:gdLst>
                <a:gd name="connsiteX0" fmla="*/ 0 w 2101417"/>
                <a:gd name="connsiteY0" fmla="*/ 105071 h 1050708"/>
                <a:gd name="connsiteX1" fmla="*/ 105071 w 2101417"/>
                <a:gd name="connsiteY1" fmla="*/ 0 h 1050708"/>
                <a:gd name="connsiteX2" fmla="*/ 1996346 w 2101417"/>
                <a:gd name="connsiteY2" fmla="*/ 0 h 1050708"/>
                <a:gd name="connsiteX3" fmla="*/ 2101417 w 2101417"/>
                <a:gd name="connsiteY3" fmla="*/ 105071 h 1050708"/>
                <a:gd name="connsiteX4" fmla="*/ 2101417 w 2101417"/>
                <a:gd name="connsiteY4" fmla="*/ 945637 h 1050708"/>
                <a:gd name="connsiteX5" fmla="*/ 1996346 w 2101417"/>
                <a:gd name="connsiteY5" fmla="*/ 1050708 h 1050708"/>
                <a:gd name="connsiteX6" fmla="*/ 105071 w 2101417"/>
                <a:gd name="connsiteY6" fmla="*/ 1050708 h 1050708"/>
                <a:gd name="connsiteX7" fmla="*/ 0 w 2101417"/>
                <a:gd name="connsiteY7" fmla="*/ 945637 h 1050708"/>
                <a:gd name="connsiteX8" fmla="*/ 0 w 2101417"/>
                <a:gd name="connsiteY8" fmla="*/ 105071 h 1050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1417" h="1050708">
                  <a:moveTo>
                    <a:pt x="0" y="105071"/>
                  </a:moveTo>
                  <a:cubicBezTo>
                    <a:pt x="0" y="47042"/>
                    <a:pt x="47042" y="0"/>
                    <a:pt x="105071" y="0"/>
                  </a:cubicBezTo>
                  <a:lnTo>
                    <a:pt x="1996346" y="0"/>
                  </a:lnTo>
                  <a:cubicBezTo>
                    <a:pt x="2054375" y="0"/>
                    <a:pt x="2101417" y="47042"/>
                    <a:pt x="2101417" y="105071"/>
                  </a:cubicBezTo>
                  <a:lnTo>
                    <a:pt x="2101417" y="945637"/>
                  </a:lnTo>
                  <a:cubicBezTo>
                    <a:pt x="2101417" y="1003666"/>
                    <a:pt x="2054375" y="1050708"/>
                    <a:pt x="1996346" y="1050708"/>
                  </a:cubicBezTo>
                  <a:lnTo>
                    <a:pt x="105071" y="1050708"/>
                  </a:lnTo>
                  <a:cubicBezTo>
                    <a:pt x="47042" y="1050708"/>
                    <a:pt x="0" y="1003666"/>
                    <a:pt x="0" y="945637"/>
                  </a:cubicBezTo>
                  <a:lnTo>
                    <a:pt x="0" y="10507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sp3d extrusionH="50600" prstMaterial="plastic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7919" tIns="47919" rIns="47919" bIns="47919" spcCol="1270" anchor="ctr"/>
            <a:lstStyle>
              <a:defPPr>
                <a:defRPr lang="hu-H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sz="2400" b="1" dirty="0"/>
                <a:t>kormányzati </a:t>
              </a:r>
              <a:r>
                <a:rPr lang="hu-HU" sz="2400" dirty="0"/>
                <a:t>(uralmi)</a:t>
              </a:r>
            </a:p>
          </p:txBody>
        </p:sp>
        <p:sp>
          <p:nvSpPr>
            <p:cNvPr id="12" name="Szabadkézi sokszög 11"/>
            <p:cNvSpPr/>
            <p:nvPr/>
          </p:nvSpPr>
          <p:spPr>
            <a:xfrm rot="19457599">
              <a:off x="5201375" y="3802785"/>
              <a:ext cx="1035161" cy="44516"/>
            </a:xfrm>
            <a:custGeom>
              <a:avLst/>
              <a:gdLst>
                <a:gd name="connsiteX0" fmla="*/ 0 w 1035161"/>
                <a:gd name="connsiteY0" fmla="*/ 22258 h 44516"/>
                <a:gd name="connsiteX1" fmla="*/ 1035161 w 1035161"/>
                <a:gd name="connsiteY1" fmla="*/ 22258 h 4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5161" h="44516">
                  <a:moveTo>
                    <a:pt x="0" y="22258"/>
                  </a:moveTo>
                  <a:lnTo>
                    <a:pt x="1035161" y="22258"/>
                  </a:lnTo>
                </a:path>
              </a:pathLst>
            </a:custGeom>
            <a:noFill/>
            <a:sp3d z="-110000"/>
          </p:spPr>
          <p:style>
            <a:lnRef idx="2">
              <a:schemeClr val="accent2">
                <a:tint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04401" tIns="-3622" rIns="504401" bIns="-3621" spcCol="1270" anchor="ctr"/>
            <a:lstStyle>
              <a:defPPr>
                <a:defRPr lang="hu-H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hu-HU" sz="500"/>
            </a:p>
          </p:txBody>
        </p:sp>
        <p:sp>
          <p:nvSpPr>
            <p:cNvPr id="13" name="Szabadkézi sokszög 12"/>
            <p:cNvSpPr/>
            <p:nvPr/>
          </p:nvSpPr>
          <p:spPr>
            <a:xfrm>
              <a:off x="6139239" y="2997611"/>
              <a:ext cx="2101417" cy="1050708"/>
            </a:xfrm>
            <a:custGeom>
              <a:avLst/>
              <a:gdLst>
                <a:gd name="connsiteX0" fmla="*/ 0 w 2101417"/>
                <a:gd name="connsiteY0" fmla="*/ 105071 h 1050708"/>
                <a:gd name="connsiteX1" fmla="*/ 105071 w 2101417"/>
                <a:gd name="connsiteY1" fmla="*/ 0 h 1050708"/>
                <a:gd name="connsiteX2" fmla="*/ 1996346 w 2101417"/>
                <a:gd name="connsiteY2" fmla="*/ 0 h 1050708"/>
                <a:gd name="connsiteX3" fmla="*/ 2101417 w 2101417"/>
                <a:gd name="connsiteY3" fmla="*/ 105071 h 1050708"/>
                <a:gd name="connsiteX4" fmla="*/ 2101417 w 2101417"/>
                <a:gd name="connsiteY4" fmla="*/ 945637 h 1050708"/>
                <a:gd name="connsiteX5" fmla="*/ 1996346 w 2101417"/>
                <a:gd name="connsiteY5" fmla="*/ 1050708 h 1050708"/>
                <a:gd name="connsiteX6" fmla="*/ 105071 w 2101417"/>
                <a:gd name="connsiteY6" fmla="*/ 1050708 h 1050708"/>
                <a:gd name="connsiteX7" fmla="*/ 0 w 2101417"/>
                <a:gd name="connsiteY7" fmla="*/ 945637 h 1050708"/>
                <a:gd name="connsiteX8" fmla="*/ 0 w 2101417"/>
                <a:gd name="connsiteY8" fmla="*/ 105071 h 1050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1417" h="1050708">
                  <a:moveTo>
                    <a:pt x="0" y="105071"/>
                  </a:moveTo>
                  <a:cubicBezTo>
                    <a:pt x="0" y="47042"/>
                    <a:pt x="47042" y="0"/>
                    <a:pt x="105071" y="0"/>
                  </a:cubicBezTo>
                  <a:lnTo>
                    <a:pt x="1996346" y="0"/>
                  </a:lnTo>
                  <a:cubicBezTo>
                    <a:pt x="2054375" y="0"/>
                    <a:pt x="2101417" y="47042"/>
                    <a:pt x="2101417" y="105071"/>
                  </a:cubicBezTo>
                  <a:lnTo>
                    <a:pt x="2101417" y="945637"/>
                  </a:lnTo>
                  <a:cubicBezTo>
                    <a:pt x="2101417" y="1003666"/>
                    <a:pt x="2054375" y="1050708"/>
                    <a:pt x="1996346" y="1050708"/>
                  </a:cubicBezTo>
                  <a:lnTo>
                    <a:pt x="105071" y="1050708"/>
                  </a:lnTo>
                  <a:cubicBezTo>
                    <a:pt x="47042" y="1050708"/>
                    <a:pt x="0" y="1003666"/>
                    <a:pt x="0" y="945637"/>
                  </a:cubicBezTo>
                  <a:lnTo>
                    <a:pt x="0" y="10507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p3d extrusionH="50600" prstMaterial="plastic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7919" tIns="47919" rIns="47919" bIns="47919" spcCol="1270" anchor="ctr"/>
            <a:lstStyle>
              <a:defPPr>
                <a:defRPr lang="hu-H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sz="2400" b="1" dirty="0"/>
                <a:t>rezervált </a:t>
              </a:r>
              <a:r>
                <a:rPr lang="hu-HU" sz="2400" dirty="0"/>
                <a:t>(fenntartott)</a:t>
              </a:r>
            </a:p>
          </p:txBody>
        </p:sp>
        <p:sp>
          <p:nvSpPr>
            <p:cNvPr id="14" name="Szabadkézi sokszög 13"/>
            <p:cNvSpPr/>
            <p:nvPr/>
          </p:nvSpPr>
          <p:spPr>
            <a:xfrm rot="2142401">
              <a:off x="5201375" y="4406943"/>
              <a:ext cx="1035161" cy="44516"/>
            </a:xfrm>
            <a:custGeom>
              <a:avLst/>
              <a:gdLst>
                <a:gd name="connsiteX0" fmla="*/ 0 w 1035161"/>
                <a:gd name="connsiteY0" fmla="*/ 22258 h 44516"/>
                <a:gd name="connsiteX1" fmla="*/ 1035161 w 1035161"/>
                <a:gd name="connsiteY1" fmla="*/ 22258 h 4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5161" h="44516">
                  <a:moveTo>
                    <a:pt x="0" y="22258"/>
                  </a:moveTo>
                  <a:lnTo>
                    <a:pt x="1035161" y="22258"/>
                  </a:lnTo>
                </a:path>
              </a:pathLst>
            </a:custGeom>
            <a:noFill/>
            <a:sp3d z="-110000"/>
          </p:spPr>
          <p:style>
            <a:lnRef idx="2">
              <a:schemeClr val="accent2">
                <a:tint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04401" tIns="-3622" rIns="504401" bIns="-3622" spcCol="1270" anchor="ctr"/>
            <a:lstStyle>
              <a:defPPr>
                <a:defRPr lang="hu-H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hu-HU" sz="500"/>
            </a:p>
          </p:txBody>
        </p:sp>
        <p:sp>
          <p:nvSpPr>
            <p:cNvPr id="15" name="Szabadkézi sokszög 14"/>
            <p:cNvSpPr/>
            <p:nvPr/>
          </p:nvSpPr>
          <p:spPr>
            <a:xfrm>
              <a:off x="6139239" y="4205925"/>
              <a:ext cx="2101417" cy="1050708"/>
            </a:xfrm>
            <a:custGeom>
              <a:avLst/>
              <a:gdLst>
                <a:gd name="connsiteX0" fmla="*/ 0 w 2101417"/>
                <a:gd name="connsiteY0" fmla="*/ 105071 h 1050708"/>
                <a:gd name="connsiteX1" fmla="*/ 105071 w 2101417"/>
                <a:gd name="connsiteY1" fmla="*/ 0 h 1050708"/>
                <a:gd name="connsiteX2" fmla="*/ 1996346 w 2101417"/>
                <a:gd name="connsiteY2" fmla="*/ 0 h 1050708"/>
                <a:gd name="connsiteX3" fmla="*/ 2101417 w 2101417"/>
                <a:gd name="connsiteY3" fmla="*/ 105071 h 1050708"/>
                <a:gd name="connsiteX4" fmla="*/ 2101417 w 2101417"/>
                <a:gd name="connsiteY4" fmla="*/ 945637 h 1050708"/>
                <a:gd name="connsiteX5" fmla="*/ 1996346 w 2101417"/>
                <a:gd name="connsiteY5" fmla="*/ 1050708 h 1050708"/>
                <a:gd name="connsiteX6" fmla="*/ 105071 w 2101417"/>
                <a:gd name="connsiteY6" fmla="*/ 1050708 h 1050708"/>
                <a:gd name="connsiteX7" fmla="*/ 0 w 2101417"/>
                <a:gd name="connsiteY7" fmla="*/ 945637 h 1050708"/>
                <a:gd name="connsiteX8" fmla="*/ 0 w 2101417"/>
                <a:gd name="connsiteY8" fmla="*/ 105071 h 1050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1417" h="1050708">
                  <a:moveTo>
                    <a:pt x="0" y="105071"/>
                  </a:moveTo>
                  <a:cubicBezTo>
                    <a:pt x="0" y="47042"/>
                    <a:pt x="47042" y="0"/>
                    <a:pt x="105071" y="0"/>
                  </a:cubicBezTo>
                  <a:lnTo>
                    <a:pt x="1996346" y="0"/>
                  </a:lnTo>
                  <a:cubicBezTo>
                    <a:pt x="2054375" y="0"/>
                    <a:pt x="2101417" y="47042"/>
                    <a:pt x="2101417" y="105071"/>
                  </a:cubicBezTo>
                  <a:lnTo>
                    <a:pt x="2101417" y="945637"/>
                  </a:lnTo>
                  <a:cubicBezTo>
                    <a:pt x="2101417" y="1003666"/>
                    <a:pt x="2054375" y="1050708"/>
                    <a:pt x="1996346" y="1050708"/>
                  </a:cubicBezTo>
                  <a:lnTo>
                    <a:pt x="105071" y="1050708"/>
                  </a:lnTo>
                  <a:cubicBezTo>
                    <a:pt x="47042" y="1050708"/>
                    <a:pt x="0" y="1003666"/>
                    <a:pt x="0" y="945637"/>
                  </a:cubicBezTo>
                  <a:lnTo>
                    <a:pt x="0" y="10507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p3d extrusionH="50600" prstMaterial="plastic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7919" tIns="47919" rIns="47919" bIns="47919" spcCol="1270" anchor="ctr"/>
            <a:lstStyle>
              <a:defPPr>
                <a:defRPr lang="hu-H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sz="2400" b="1"/>
                <a:t>„közlött”</a:t>
              </a:r>
              <a:br>
                <a:rPr lang="hu-HU" sz="2400" b="1"/>
              </a:br>
              <a:r>
                <a:rPr lang="hu-HU" sz="2400"/>
                <a:t>(átengedett)</a:t>
              </a:r>
              <a:endParaRPr lang="hu-H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507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00" y="197768"/>
            <a:ext cx="8492480" cy="1143000"/>
          </a:xfrm>
        </p:spPr>
        <p:txBody>
          <a:bodyPr>
            <a:normAutofit/>
          </a:bodyPr>
          <a:lstStyle/>
          <a:p>
            <a:r>
              <a:rPr lang="hu-HU" sz="3400" dirty="0" smtClean="0"/>
              <a:t>TISZTELETI JOGOK</a:t>
            </a:r>
            <a:r>
              <a:rPr lang="hu-HU" sz="3400" dirty="0"/>
              <a:t/>
            </a:r>
            <a:br>
              <a:rPr lang="hu-HU" sz="3400" dirty="0"/>
            </a:br>
            <a:r>
              <a:rPr lang="hu-HU" sz="2800" dirty="0"/>
              <a:t>(IURA MAIESTATICA </a:t>
            </a:r>
            <a:r>
              <a:rPr lang="hu-HU" sz="2800" dirty="0" smtClean="0"/>
              <a:t>STRICTE PERSONALIA):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72008" y="1484784"/>
            <a:ext cx="7772400" cy="468052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Aft>
                <a:spcPts val="300"/>
              </a:spcAft>
              <a:buNone/>
            </a:pPr>
            <a:r>
              <a:rPr lang="hu-HU" sz="2400" dirty="0"/>
              <a:t>„A királyt, mint </a:t>
            </a:r>
            <a:r>
              <a:rPr lang="hu-HU" sz="2400" b="1" dirty="0"/>
              <a:t>fizikai személyt </a:t>
            </a:r>
            <a:r>
              <a:rPr lang="hu-HU" sz="2400" dirty="0"/>
              <a:t>illetik</a:t>
            </a:r>
            <a:r>
              <a:rPr lang="hu-HU" sz="2400" dirty="0" smtClean="0"/>
              <a:t>”</a:t>
            </a:r>
            <a:br>
              <a:rPr lang="hu-HU" sz="2400" dirty="0" smtClean="0"/>
            </a:br>
            <a:r>
              <a:rPr lang="hu-HU" sz="2400" dirty="0" smtClean="0"/>
              <a:t>						 </a:t>
            </a:r>
            <a:r>
              <a:rPr lang="hu-HU" sz="2000" dirty="0" smtClean="0"/>
              <a:t>(Pomogyi László)</a:t>
            </a:r>
            <a:endParaRPr lang="hu-HU" sz="2000" dirty="0"/>
          </a:p>
          <a:p>
            <a:pPr marL="0" indent="0">
              <a:lnSpc>
                <a:spcPct val="90000"/>
              </a:lnSpc>
              <a:spcAft>
                <a:spcPts val="300"/>
              </a:spcAft>
              <a:buNone/>
            </a:pPr>
            <a:r>
              <a:rPr lang="hu-HU" sz="2400" dirty="0"/>
              <a:t>„A király személye iránti </a:t>
            </a:r>
            <a:r>
              <a:rPr lang="hu-HU" sz="2400" b="1" dirty="0"/>
              <a:t>különös tiszteletet 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hu-HU" sz="2400" dirty="0" smtClean="0"/>
              <a:t>juttatják </a:t>
            </a:r>
            <a:r>
              <a:rPr lang="hu-HU" sz="2400" dirty="0"/>
              <a:t>kifejezésre”</a:t>
            </a:r>
            <a:r>
              <a:rPr lang="hu-HU" sz="2000" dirty="0"/>
              <a:t>		</a:t>
            </a:r>
            <a:r>
              <a:rPr lang="hu-HU" sz="2000" dirty="0" smtClean="0"/>
              <a:t>           (</a:t>
            </a:r>
            <a:r>
              <a:rPr lang="hu-HU" sz="2000" dirty="0" err="1"/>
              <a:t>Tomcsányi</a:t>
            </a:r>
            <a:r>
              <a:rPr lang="hu-HU" sz="2000" dirty="0"/>
              <a:t> Móric)</a:t>
            </a:r>
          </a:p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hu-HU" sz="2400" b="1" dirty="0"/>
              <a:t>sérthetetlenség és felelőtlenség</a:t>
            </a:r>
          </a:p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hu-HU" sz="2400" b="1" dirty="0"/>
              <a:t>címek, megszólítások:</a:t>
            </a:r>
            <a:endParaRPr lang="hu-HU" sz="2300" b="1" dirty="0"/>
          </a:p>
          <a:p>
            <a:pPr lvl="1">
              <a:lnSpc>
                <a:spcPct val="90000"/>
              </a:lnSpc>
              <a:spcAft>
                <a:spcPts val="300"/>
              </a:spcAft>
            </a:pPr>
            <a:r>
              <a:rPr lang="hu-HU" sz="2000" b="1" dirty="0"/>
              <a:t>Felség</a:t>
            </a:r>
            <a:r>
              <a:rPr lang="hu-HU" sz="2000" dirty="0"/>
              <a:t> (</a:t>
            </a:r>
            <a:r>
              <a:rPr lang="hu-HU" sz="2000" dirty="0" err="1" smtClean="0"/>
              <a:t>Maiestas</a:t>
            </a:r>
            <a:r>
              <a:rPr lang="hu-HU" sz="2000" dirty="0" smtClean="0"/>
              <a:t>)</a:t>
            </a:r>
          </a:p>
          <a:p>
            <a:pPr lvl="1">
              <a:lnSpc>
                <a:spcPct val="90000"/>
              </a:lnSpc>
              <a:spcAft>
                <a:spcPts val="300"/>
              </a:spcAft>
            </a:pPr>
            <a:r>
              <a:rPr lang="hu-HU" sz="2000" b="1" dirty="0" smtClean="0"/>
              <a:t>Isten </a:t>
            </a:r>
            <a:r>
              <a:rPr lang="hu-HU" sz="2000" b="1" dirty="0"/>
              <a:t>kegyelméből </a:t>
            </a:r>
            <a:r>
              <a:rPr lang="hu-HU" sz="2000" dirty="0"/>
              <a:t>(ex Dei </a:t>
            </a:r>
            <a:r>
              <a:rPr lang="hu-HU" sz="2000" dirty="0" err="1" smtClean="0"/>
              <a:t>gratia</a:t>
            </a:r>
            <a:r>
              <a:rPr lang="hu-HU" sz="2000" dirty="0" smtClean="0"/>
              <a:t>)</a:t>
            </a:r>
          </a:p>
          <a:p>
            <a:pPr lvl="1">
              <a:lnSpc>
                <a:spcPct val="90000"/>
              </a:lnSpc>
              <a:spcAft>
                <a:spcPts val="300"/>
              </a:spcAft>
            </a:pPr>
            <a:r>
              <a:rPr lang="hu-HU" sz="2000" b="1" dirty="0" smtClean="0"/>
              <a:t>apostoli </a:t>
            </a:r>
            <a:r>
              <a:rPr lang="hu-HU" sz="2000" b="1" dirty="0"/>
              <a:t>király </a:t>
            </a:r>
            <a:r>
              <a:rPr lang="hu-HU" sz="2000" dirty="0"/>
              <a:t>(Rex </a:t>
            </a:r>
            <a:r>
              <a:rPr lang="hu-HU" sz="2000" dirty="0" err="1" smtClean="0"/>
              <a:t>Apostolicus</a:t>
            </a:r>
            <a:r>
              <a:rPr lang="hu-HU" sz="2000" dirty="0" smtClean="0"/>
              <a:t>)</a:t>
            </a:r>
          </a:p>
          <a:p>
            <a:pPr lvl="1">
              <a:lnSpc>
                <a:spcPct val="90000"/>
              </a:lnSpc>
              <a:spcAft>
                <a:spcPts val="300"/>
              </a:spcAft>
            </a:pPr>
            <a:r>
              <a:rPr lang="hu-HU" sz="2000" b="1" dirty="0" smtClean="0"/>
              <a:t>királyi </a:t>
            </a:r>
            <a:r>
              <a:rPr lang="hu-HU" sz="2000" b="1" dirty="0"/>
              <a:t>titulatúra </a:t>
            </a:r>
            <a:r>
              <a:rPr lang="hu-HU" sz="2000" dirty="0"/>
              <a:t>(a magyar király címei)</a:t>
            </a:r>
          </a:p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hu-HU" sz="2300" b="1" dirty="0"/>
              <a:t>egyéb tiszteleti jogok:</a:t>
            </a:r>
          </a:p>
          <a:p>
            <a:pPr lvl="1">
              <a:lnSpc>
                <a:spcPct val="90000"/>
              </a:lnSpc>
              <a:spcAft>
                <a:spcPts val="300"/>
              </a:spcAft>
            </a:pPr>
            <a:r>
              <a:rPr lang="hu-HU" sz="2000" b="1" dirty="0"/>
              <a:t>pecsétek</a:t>
            </a:r>
            <a:r>
              <a:rPr lang="hu-HU" sz="2000" dirty="0"/>
              <a:t> és </a:t>
            </a:r>
            <a:r>
              <a:rPr lang="hu-HU" sz="2000" b="1" dirty="0"/>
              <a:t>címer</a:t>
            </a:r>
            <a:r>
              <a:rPr lang="hu-HU" sz="2000" dirty="0"/>
              <a:t> </a:t>
            </a:r>
            <a:r>
              <a:rPr lang="hu-HU" sz="2000" dirty="0" smtClean="0"/>
              <a:t>használata;</a:t>
            </a:r>
          </a:p>
          <a:p>
            <a:pPr lvl="1">
              <a:lnSpc>
                <a:spcPct val="90000"/>
              </a:lnSpc>
              <a:spcAft>
                <a:spcPts val="300"/>
              </a:spcAft>
            </a:pPr>
            <a:r>
              <a:rPr lang="hu-HU" sz="2000" b="1" dirty="0" smtClean="0"/>
              <a:t>udvartartás</a:t>
            </a:r>
            <a:r>
              <a:rPr lang="hu-HU" sz="2000" dirty="0"/>
              <a:t>, </a:t>
            </a:r>
            <a:r>
              <a:rPr lang="hu-HU" sz="2000" b="1" dirty="0" smtClean="0"/>
              <a:t>testőrség</a:t>
            </a:r>
            <a:r>
              <a:rPr lang="hu-HU" sz="2000" dirty="0" smtClean="0"/>
              <a:t>, </a:t>
            </a:r>
            <a:r>
              <a:rPr lang="hu-HU" sz="2000" b="1" dirty="0" smtClean="0"/>
              <a:t>ünnepek</a:t>
            </a:r>
            <a:r>
              <a:rPr lang="hu-HU" sz="2000" dirty="0" smtClean="0"/>
              <a:t> </a:t>
            </a:r>
            <a:r>
              <a:rPr lang="hu-HU" sz="2000" dirty="0"/>
              <a:t>és </a:t>
            </a:r>
            <a:r>
              <a:rPr lang="hu-HU" sz="2000" b="1" dirty="0"/>
              <a:t>szertartások</a:t>
            </a:r>
          </a:p>
        </p:txBody>
      </p:sp>
    </p:spTree>
    <p:extLst>
      <p:ext uri="{BB962C8B-B14F-4D97-AF65-F5344CB8AC3E}">
        <p14:creationId xmlns:p14="http://schemas.microsoft.com/office/powerpoint/2010/main" val="250169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KÃ©ptalÃ¡lat a kÃ¶vetkezÅre: âpÃ¡lffy gÃ©za orszÃ¡gzÃ¡szlÃ³kâ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532946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355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00" y="197768"/>
            <a:ext cx="8492480" cy="1143000"/>
          </a:xfrm>
        </p:spPr>
        <p:txBody>
          <a:bodyPr>
            <a:normAutofit/>
          </a:bodyPr>
          <a:lstStyle/>
          <a:p>
            <a:r>
              <a:rPr lang="hu-HU" sz="3400" dirty="0"/>
              <a:t>KORMÁNYZATI JOGOK</a:t>
            </a:r>
            <a:br>
              <a:rPr lang="hu-HU" sz="3400" dirty="0"/>
            </a:br>
            <a:r>
              <a:rPr lang="hu-HU" sz="2800" dirty="0"/>
              <a:t>(IURA MAIESTATICA REGIMINIS):</a:t>
            </a:r>
            <a:endParaRPr lang="hu-HU" sz="2800" dirty="0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72008" y="1484784"/>
            <a:ext cx="7772400" cy="468052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hu-HU" sz="2400" dirty="0"/>
              <a:t>„Azok a jogok, amelyek a királyt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1" dirty="0" smtClean="0"/>
              <a:t>az </a:t>
            </a:r>
            <a:r>
              <a:rPr lang="hu-HU" sz="2400" b="1" dirty="0"/>
              <a:t>állami ügyek intézésében </a:t>
            </a:r>
            <a:r>
              <a:rPr lang="hu-HU" sz="2400" dirty="0" smtClean="0"/>
              <a:t>illetik </a:t>
            </a:r>
            <a:r>
              <a:rPr lang="hu-HU" sz="2400" dirty="0"/>
              <a:t>meg”</a:t>
            </a:r>
            <a:r>
              <a:rPr lang="hu-HU" sz="2000" dirty="0"/>
              <a:t>	</a:t>
            </a:r>
            <a:r>
              <a:rPr lang="hu-HU" sz="2000" dirty="0" smtClean="0"/>
              <a:t>   						             (</a:t>
            </a:r>
            <a:r>
              <a:rPr lang="hu-HU" sz="2000" dirty="0"/>
              <a:t>Molnár Kálmán)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hu-HU" sz="2400" dirty="0"/>
              <a:t>„Kormányzati vagy politikai felségjogokon azokat az </a:t>
            </a:r>
            <a:r>
              <a:rPr lang="hu-HU" sz="2400" b="1" dirty="0"/>
              <a:t>államhatalmi cselekményeket </a:t>
            </a:r>
            <a:r>
              <a:rPr lang="hu-HU" sz="2400" dirty="0"/>
              <a:t>értjük, amelyeknek végzése a király </a:t>
            </a:r>
            <a:r>
              <a:rPr lang="hu-HU" sz="2400" b="1" dirty="0"/>
              <a:t>hatáskörébe</a:t>
            </a:r>
            <a:r>
              <a:rPr lang="hu-HU" sz="2400" dirty="0"/>
              <a:t> tartozik”			</a:t>
            </a:r>
            <a:r>
              <a:rPr lang="hu-HU" sz="2000" dirty="0" smtClean="0"/>
              <a:t>				  </a:t>
            </a:r>
            <a:r>
              <a:rPr lang="hu-HU" sz="2000" dirty="0"/>
              <a:t>	 </a:t>
            </a:r>
            <a:r>
              <a:rPr lang="hu-HU" sz="2000" dirty="0" smtClean="0"/>
              <a:t>          (</a:t>
            </a:r>
            <a:r>
              <a:rPr lang="hu-HU" sz="2000" dirty="0" err="1"/>
              <a:t>Tomcsányi</a:t>
            </a:r>
            <a:r>
              <a:rPr lang="hu-HU" sz="2000" dirty="0"/>
              <a:t> Móric)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400" b="1" dirty="0"/>
              <a:t>Törvényhozási</a:t>
            </a:r>
            <a:r>
              <a:rPr lang="hu-HU" sz="2400" dirty="0"/>
              <a:t> felségjogok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400" b="1" dirty="0"/>
              <a:t>Végrehajtó hatalmi </a:t>
            </a:r>
            <a:r>
              <a:rPr lang="hu-HU" sz="2400" dirty="0"/>
              <a:t>felségjogok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400" b="1" dirty="0"/>
              <a:t>Igazságszolgáltatási</a:t>
            </a:r>
            <a:r>
              <a:rPr lang="hu-HU" sz="2400" dirty="0"/>
              <a:t> felségjogok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400" b="1" dirty="0"/>
              <a:t>Egyház körüli </a:t>
            </a:r>
            <a:r>
              <a:rPr lang="hu-HU" sz="2400" dirty="0"/>
              <a:t>felségjogok (</a:t>
            </a:r>
            <a:r>
              <a:rPr lang="hu-HU" sz="2400" dirty="0" err="1"/>
              <a:t>iura</a:t>
            </a:r>
            <a:r>
              <a:rPr lang="hu-HU" sz="2400" dirty="0"/>
              <a:t> </a:t>
            </a:r>
            <a:r>
              <a:rPr lang="hu-HU" sz="2400" dirty="0" err="1"/>
              <a:t>circa</a:t>
            </a:r>
            <a:r>
              <a:rPr lang="hu-HU" sz="2400" dirty="0"/>
              <a:t> </a:t>
            </a:r>
            <a:r>
              <a:rPr lang="hu-HU" sz="2400" dirty="0" err="1"/>
              <a:t>sacra</a:t>
            </a:r>
            <a:r>
              <a:rPr lang="hu-H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07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00" y="197768"/>
            <a:ext cx="849248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hu-HU" sz="3200" dirty="0" smtClean="0"/>
              <a:t>TÖRVÉNYHOZÁSI felségjogok: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72008" y="1484784"/>
            <a:ext cx="7772400" cy="46805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400" b="1" dirty="0"/>
              <a:t>Árpád-kor:</a:t>
            </a:r>
            <a:r>
              <a:rPr lang="hu-HU" sz="2400" dirty="0"/>
              <a:t> királyi törvényalkotási jog (</a:t>
            </a:r>
            <a:r>
              <a:rPr lang="hu-HU" sz="2400" dirty="0" err="1"/>
              <a:t>decretumok</a:t>
            </a:r>
            <a:r>
              <a:rPr lang="hu-HU" sz="2400" dirty="0"/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400" b="1" dirty="0"/>
              <a:t>Rendi kor: </a:t>
            </a:r>
            <a:r>
              <a:rPr lang="hu-HU" sz="2400" dirty="0"/>
              <a:t>„a király nem alkothat törvényeket,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csak </a:t>
            </a:r>
            <a:r>
              <a:rPr lang="hu-HU" sz="2400" dirty="0"/>
              <a:t>úgy, ha megkérdezi a nemzetet…”   		</a:t>
            </a:r>
            <a:r>
              <a:rPr lang="hu-HU" sz="2000" dirty="0" smtClean="0"/>
              <a:t>		  </a:t>
            </a:r>
            <a:r>
              <a:rPr lang="hu-HU" sz="2000" dirty="0"/>
              <a:t>			</a:t>
            </a:r>
            <a:r>
              <a:rPr lang="hu-HU" sz="2000" dirty="0" smtClean="0"/>
              <a:t>           (</a:t>
            </a:r>
            <a:r>
              <a:rPr lang="hu-HU" sz="2000" dirty="0"/>
              <a:t>Werbőczy István)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2000" dirty="0"/>
              <a:t>az </a:t>
            </a:r>
            <a:r>
              <a:rPr lang="hu-HU" sz="2000" b="1" dirty="0"/>
              <a:t>országgyűlés működtetésére </a:t>
            </a:r>
            <a:r>
              <a:rPr lang="hu-HU" sz="2000" dirty="0"/>
              <a:t>vonatkozó jogok:</a:t>
            </a:r>
            <a:br>
              <a:rPr lang="hu-HU" sz="2000" dirty="0"/>
            </a:br>
            <a:r>
              <a:rPr lang="hu-HU" sz="2000" dirty="0"/>
              <a:t>összehívás, elnapolás, berekesztés, feloszlatás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2000" b="1" dirty="0"/>
              <a:t>törvényalkotásra</a:t>
            </a:r>
            <a:r>
              <a:rPr lang="hu-HU" sz="2000" dirty="0"/>
              <a:t> irányuló jogosítványok:</a:t>
            </a:r>
            <a:br>
              <a:rPr lang="hu-HU" sz="2000" dirty="0"/>
            </a:br>
            <a:r>
              <a:rPr lang="hu-HU" sz="2000" dirty="0"/>
              <a:t>törvénykezdeményezés, szentesítés, kihirdetés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400" b="1" dirty="0"/>
              <a:t>Abszolutizmus</a:t>
            </a:r>
            <a:r>
              <a:rPr lang="hu-HU" sz="2400" dirty="0"/>
              <a:t>: pátensek, </a:t>
            </a:r>
            <a:r>
              <a:rPr lang="hu-HU" sz="2400" dirty="0" err="1"/>
              <a:t>edictumok</a:t>
            </a:r>
            <a:r>
              <a:rPr lang="hu-HU" sz="2400" dirty="0"/>
              <a:t> kiadása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(az 1790/91</a:t>
            </a:r>
            <a:r>
              <a:rPr lang="hu-HU" sz="2400" dirty="0"/>
              <a:t>: 12. tc. megtiltja)</a:t>
            </a:r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288222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00" y="197768"/>
            <a:ext cx="8492480" cy="1143000"/>
          </a:xfrm>
        </p:spPr>
        <p:txBody>
          <a:bodyPr>
            <a:normAutofit/>
          </a:bodyPr>
          <a:lstStyle/>
          <a:p>
            <a:r>
              <a:rPr lang="hu-HU" sz="3400" dirty="0" smtClean="0"/>
              <a:t>MIRŐL LESZ SZÓ?</a:t>
            </a:r>
            <a:endParaRPr lang="hu-HU" sz="2800" dirty="0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72008" y="1484784"/>
            <a:ext cx="7772400" cy="46805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400" dirty="0"/>
              <a:t>az államfői intézmény, államfő és államforma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400" dirty="0"/>
              <a:t>a királyi hatalom megszerzésének </a:t>
            </a:r>
            <a:r>
              <a:rPr lang="hu-HU" sz="2400" b="1" dirty="0"/>
              <a:t>jogcímei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400" dirty="0" smtClean="0"/>
              <a:t>a </a:t>
            </a:r>
            <a:r>
              <a:rPr lang="hu-HU" sz="2400" b="1" dirty="0" smtClean="0"/>
              <a:t>koronázás</a:t>
            </a:r>
            <a:r>
              <a:rPr lang="hu-HU" sz="2400" dirty="0" smtClean="0"/>
              <a:t> és a </a:t>
            </a:r>
            <a:r>
              <a:rPr lang="hu-HU" sz="2400" b="1" dirty="0" smtClean="0"/>
              <a:t>Szent Korona</a:t>
            </a:r>
            <a:endParaRPr lang="hu-HU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400" dirty="0"/>
              <a:t>a király </a:t>
            </a:r>
            <a:r>
              <a:rPr lang="hu-HU" sz="2400" b="1" dirty="0"/>
              <a:t>jogállása</a:t>
            </a:r>
            <a:r>
              <a:rPr lang="hu-HU" sz="2400" dirty="0"/>
              <a:t>, alkotmányos hatáskörei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2000" b="1" dirty="0" smtClean="0"/>
              <a:t>tiszteleti jogok</a:t>
            </a:r>
            <a:r>
              <a:rPr lang="hu-HU" sz="2000" dirty="0" smtClean="0"/>
              <a:t> (személyes felségjogok)</a:t>
            </a:r>
            <a:endParaRPr lang="hu-HU" sz="20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2000" b="1" dirty="0" smtClean="0"/>
              <a:t>kormányzati jogok</a:t>
            </a:r>
            <a:r>
              <a:rPr lang="hu-HU" sz="2000" dirty="0" smtClean="0"/>
              <a:t> (uralmi felségjogok)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400" dirty="0" smtClean="0"/>
              <a:t>a </a:t>
            </a:r>
            <a:r>
              <a:rPr lang="hu-HU" sz="2400" dirty="0"/>
              <a:t>király </a:t>
            </a:r>
            <a:r>
              <a:rPr lang="hu-HU" sz="2400" b="1" dirty="0"/>
              <a:t>helyettesítése</a:t>
            </a:r>
          </a:p>
        </p:txBody>
      </p:sp>
    </p:spTree>
    <p:extLst>
      <p:ext uri="{BB962C8B-B14F-4D97-AF65-F5344CB8AC3E}">
        <p14:creationId xmlns:p14="http://schemas.microsoft.com/office/powerpoint/2010/main" val="11495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00" y="197768"/>
            <a:ext cx="849248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hu-HU" sz="3200" dirty="0" smtClean="0"/>
              <a:t>VÉGREHAJTÓ HATALMI felségjogok: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72008" y="1484784"/>
            <a:ext cx="7772400" cy="46805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hu-HU" sz="2300" b="1" dirty="0"/>
              <a:t>Árpád-kor:</a:t>
            </a:r>
            <a:r>
              <a:rPr lang="hu-HU" sz="2300" dirty="0"/>
              <a:t> királyi udvar és vármegyék útján a király gyakorolja</a:t>
            </a:r>
          </a:p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hu-HU" sz="2300" b="1" dirty="0"/>
              <a:t>Rendi kor: </a:t>
            </a:r>
            <a:r>
              <a:rPr lang="hu-HU" sz="2300" dirty="0"/>
              <a:t>királyi közigazgatás vs. rendi önkormányzat</a:t>
            </a:r>
          </a:p>
          <a:p>
            <a:pPr marL="0" indent="0">
              <a:lnSpc>
                <a:spcPct val="90000"/>
              </a:lnSpc>
              <a:spcAft>
                <a:spcPts val="300"/>
              </a:spcAft>
              <a:buNone/>
            </a:pPr>
            <a:r>
              <a:rPr lang="hu-HU" sz="2300" dirty="0"/>
              <a:t> </a:t>
            </a:r>
            <a:r>
              <a:rPr lang="hu-HU" sz="2300" dirty="0" smtClean="0"/>
              <a:t>   Legfontosabb </a:t>
            </a:r>
            <a:r>
              <a:rPr lang="hu-HU" sz="2300" dirty="0"/>
              <a:t>királyi jogok:</a:t>
            </a:r>
          </a:p>
          <a:p>
            <a:pPr lvl="1">
              <a:lnSpc>
                <a:spcPct val="90000"/>
              </a:lnSpc>
              <a:spcAft>
                <a:spcPts val="300"/>
              </a:spcAft>
            </a:pPr>
            <a:r>
              <a:rPr lang="hu-HU" sz="2000" b="1" dirty="0"/>
              <a:t>hadügyi felségjog</a:t>
            </a:r>
            <a:r>
              <a:rPr lang="hu-HU" sz="2000" dirty="0"/>
              <a:t>: háború és békekötés, főhadúri jog</a:t>
            </a:r>
          </a:p>
          <a:p>
            <a:pPr lvl="1">
              <a:lnSpc>
                <a:spcPct val="90000"/>
              </a:lnSpc>
              <a:spcAft>
                <a:spcPts val="300"/>
              </a:spcAft>
            </a:pPr>
            <a:r>
              <a:rPr lang="hu-HU" sz="2000" b="1" dirty="0"/>
              <a:t>külügyi felségjog</a:t>
            </a:r>
            <a:r>
              <a:rPr lang="hu-HU" sz="2000" dirty="0"/>
              <a:t>: követküldés és –fogadás, szerződéskötés</a:t>
            </a:r>
          </a:p>
          <a:p>
            <a:pPr lvl="1">
              <a:lnSpc>
                <a:spcPct val="90000"/>
              </a:lnSpc>
              <a:spcAft>
                <a:spcPts val="300"/>
              </a:spcAft>
            </a:pPr>
            <a:r>
              <a:rPr lang="hu-HU" sz="2000" b="1" dirty="0"/>
              <a:t>pénzügyi felségjog</a:t>
            </a:r>
            <a:r>
              <a:rPr lang="hu-HU" sz="2000" dirty="0"/>
              <a:t>: királyi haszonvételek (</a:t>
            </a:r>
            <a:r>
              <a:rPr lang="hu-HU" sz="2000" dirty="0" err="1"/>
              <a:t>iura</a:t>
            </a:r>
            <a:r>
              <a:rPr lang="hu-HU" sz="2000" dirty="0"/>
              <a:t> </a:t>
            </a:r>
            <a:r>
              <a:rPr lang="hu-HU" sz="2000" dirty="0" err="1"/>
              <a:t>regalia</a:t>
            </a:r>
            <a:r>
              <a:rPr lang="hu-HU" sz="2000" dirty="0"/>
              <a:t>, regálék)</a:t>
            </a:r>
          </a:p>
          <a:p>
            <a:pPr lvl="1">
              <a:lnSpc>
                <a:spcPct val="90000"/>
              </a:lnSpc>
              <a:spcAft>
                <a:spcPts val="300"/>
              </a:spcAft>
            </a:pPr>
            <a:r>
              <a:rPr lang="hu-HU" sz="2000" b="1" dirty="0"/>
              <a:t>szervezési és kinevezési jog</a:t>
            </a:r>
          </a:p>
          <a:p>
            <a:pPr lvl="1">
              <a:lnSpc>
                <a:spcPct val="90000"/>
              </a:lnSpc>
              <a:spcAft>
                <a:spcPts val="300"/>
              </a:spcAft>
            </a:pPr>
            <a:r>
              <a:rPr lang="hu-HU" sz="2000" b="1" dirty="0"/>
              <a:t>adományozási jog</a:t>
            </a:r>
            <a:r>
              <a:rPr lang="hu-HU" sz="2000" dirty="0"/>
              <a:t>: birtokok, címek, főnemesi rang, egyéb kiváltságok</a:t>
            </a:r>
          </a:p>
          <a:p>
            <a:pPr lvl="1">
              <a:lnSpc>
                <a:spcPct val="90000"/>
              </a:lnSpc>
              <a:spcAft>
                <a:spcPts val="300"/>
              </a:spcAft>
            </a:pPr>
            <a:r>
              <a:rPr lang="hu-HU" sz="2000" b="1" dirty="0"/>
              <a:t>főfelügyeleti jog</a:t>
            </a:r>
            <a:r>
              <a:rPr lang="hu-HU" sz="2000" dirty="0"/>
              <a:t>: felvilágosítást kérhet, királyi biztost küldhet stb.</a:t>
            </a:r>
          </a:p>
          <a:p>
            <a:pPr>
              <a:lnSpc>
                <a:spcPct val="90000"/>
              </a:lnSpc>
            </a:pPr>
            <a:endParaRPr lang="hu-HU" sz="2300" dirty="0" smtClean="0"/>
          </a:p>
        </p:txBody>
      </p:sp>
    </p:spTree>
    <p:extLst>
      <p:ext uri="{BB962C8B-B14F-4D97-AF65-F5344CB8AC3E}">
        <p14:creationId xmlns:p14="http://schemas.microsoft.com/office/powerpoint/2010/main" val="258910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00" y="197768"/>
            <a:ext cx="849248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hu-HU" sz="3200" dirty="0" smtClean="0"/>
              <a:t>IGAZSÁGSZOLGÁLTATÁSI felségjogok: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72008" y="1484784"/>
            <a:ext cx="7772400" cy="46805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300" b="1" dirty="0"/>
              <a:t>Árpád-kor:</a:t>
            </a:r>
            <a:r>
              <a:rPr lang="hu-HU" sz="2300" dirty="0"/>
              <a:t> a király a legfőbb bíró, </a:t>
            </a:r>
            <a:r>
              <a:rPr lang="hu-HU" sz="2300" dirty="0" smtClean="0"/>
              <a:t/>
            </a:r>
            <a:br>
              <a:rPr lang="hu-HU" sz="2300" dirty="0" smtClean="0"/>
            </a:br>
            <a:r>
              <a:rPr lang="hu-HU" sz="2300" dirty="0" smtClean="0"/>
              <a:t>személyes bíráskodás, helyettesítés első jelei (</a:t>
            </a:r>
            <a:r>
              <a:rPr lang="hu-HU" sz="2300" dirty="0" err="1" smtClean="0"/>
              <a:t>Aranyb</a:t>
            </a:r>
            <a:r>
              <a:rPr lang="hu-HU" sz="2300" dirty="0" smtClean="0"/>
              <a:t>.)</a:t>
            </a:r>
            <a:endParaRPr lang="hu-HU" sz="23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300" b="1" dirty="0"/>
              <a:t>Rendi kor: </a:t>
            </a:r>
            <a:r>
              <a:rPr lang="hu-HU" sz="2300" dirty="0"/>
              <a:t>központi és rendi törvénykezés kettéválása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hu-HU" sz="2300" dirty="0"/>
              <a:t> </a:t>
            </a:r>
            <a:r>
              <a:rPr lang="hu-HU" sz="2300" dirty="0" smtClean="0"/>
              <a:t>   Legfontosabb </a:t>
            </a:r>
            <a:r>
              <a:rPr lang="hu-HU" sz="2300" dirty="0"/>
              <a:t>királyi jogok: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2000" b="1" dirty="0"/>
              <a:t>személyes bíráskodás </a:t>
            </a:r>
            <a:r>
              <a:rPr lang="hu-HU" sz="2000" dirty="0"/>
              <a:t>csak kivételes esetben; 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funkcionális </a:t>
            </a:r>
            <a:r>
              <a:rPr lang="hu-HU" sz="2000" dirty="0"/>
              <a:t>helyettesítés és központi bíróságok (</a:t>
            </a:r>
            <a:r>
              <a:rPr lang="hu-HU" sz="2000" dirty="0" err="1"/>
              <a:t>Curia</a:t>
            </a:r>
            <a:r>
              <a:rPr lang="hu-HU" sz="2000" dirty="0"/>
              <a:t>) kialakulása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2000" b="1" dirty="0"/>
              <a:t>király nevében </a:t>
            </a:r>
            <a:r>
              <a:rPr lang="hu-HU" sz="2000" dirty="0"/>
              <a:t>történik a </a:t>
            </a:r>
            <a:r>
              <a:rPr lang="hu-HU" sz="2000" dirty="0" smtClean="0"/>
              <a:t>bíráskodás, </a:t>
            </a:r>
            <a:br>
              <a:rPr lang="hu-HU" sz="2000" dirty="0" smtClean="0"/>
            </a:br>
            <a:r>
              <a:rPr lang="hu-HU" sz="2000" dirty="0" smtClean="0"/>
              <a:t>felügyeletet </a:t>
            </a:r>
            <a:r>
              <a:rPr lang="hu-HU" sz="2000" dirty="0"/>
              <a:t>gyakorolhat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2000" b="1" dirty="0"/>
              <a:t>kegyelmezési jog: </a:t>
            </a:r>
            <a:r>
              <a:rPr lang="hu-HU" sz="2000" dirty="0"/>
              <a:t>pertörlés és </a:t>
            </a:r>
            <a:r>
              <a:rPr lang="hu-HU" sz="2000" dirty="0" smtClean="0"/>
              <a:t>amnesztia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00" y="197768"/>
            <a:ext cx="849248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hu-HU" sz="3200" dirty="0" smtClean="0"/>
              <a:t>EGYHÁZ KÖRÜLI felségjogok: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72008" y="1484784"/>
            <a:ext cx="7772400" cy="46805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300" b="1" dirty="0"/>
              <a:t>Árpád-kor:</a:t>
            </a:r>
            <a:r>
              <a:rPr lang="hu-HU" sz="2300" dirty="0"/>
              <a:t> a király szervezi meg a tíz egyházmegyét (apostoli király), </a:t>
            </a:r>
            <a:r>
              <a:rPr lang="hu-HU" sz="2300" dirty="0" smtClean="0"/>
              <a:t>ő </a:t>
            </a:r>
            <a:r>
              <a:rPr lang="hu-HU" sz="2300" dirty="0"/>
              <a:t>a magyar keresztény egyház világi feje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300" b="1" dirty="0" smtClean="0"/>
              <a:t>Rendi </a:t>
            </a:r>
            <a:r>
              <a:rPr lang="hu-HU" sz="2300" b="1" dirty="0"/>
              <a:t>kor: </a:t>
            </a:r>
            <a:r>
              <a:rPr lang="hu-HU" sz="2300" dirty="0"/>
              <a:t>egyház nagyobb fokú önállósága, fontos királyi jogokkal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hu-HU" sz="2300" dirty="0"/>
              <a:t> </a:t>
            </a:r>
            <a:r>
              <a:rPr lang="hu-HU" sz="2300" dirty="0" smtClean="0"/>
              <a:t>   Legfontosabb </a:t>
            </a:r>
            <a:r>
              <a:rPr lang="hu-HU" sz="2300" dirty="0"/>
              <a:t>királyi jogok: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2000" b="1" dirty="0"/>
              <a:t>egyházszervezési jog</a:t>
            </a:r>
            <a:r>
              <a:rPr lang="hu-HU" sz="2000" dirty="0"/>
              <a:t>, később </a:t>
            </a:r>
            <a:r>
              <a:rPr lang="hu-HU" sz="2000" dirty="0" err="1"/>
              <a:t>egyházfelügyeleti</a:t>
            </a:r>
            <a:r>
              <a:rPr lang="hu-HU" sz="2000" dirty="0"/>
              <a:t> jog (nemcsak katolikus)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2000" b="1" dirty="0"/>
              <a:t>főkegyúri jog: </a:t>
            </a:r>
            <a:r>
              <a:rPr lang="hu-HU" sz="2000" dirty="0"/>
              <a:t>főpapok hivatalába való beiktatásának joga (</a:t>
            </a:r>
            <a:r>
              <a:rPr lang="hu-HU" sz="2000" dirty="0" err="1"/>
              <a:t>investitura</a:t>
            </a:r>
            <a:r>
              <a:rPr lang="hu-HU" sz="2000" dirty="0"/>
              <a:t>); </a:t>
            </a:r>
            <a:r>
              <a:rPr lang="hu-HU" sz="2000" dirty="0" smtClean="0"/>
              <a:t>Zsigmond </a:t>
            </a:r>
            <a:r>
              <a:rPr lang="hu-HU" sz="2000" dirty="0"/>
              <a:t>az 1414. évi konstanzi zsinaton elfogadtatja a bíborosokkal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2000" b="1" dirty="0"/>
              <a:t>királyi tetszvényjog </a:t>
            </a:r>
            <a:r>
              <a:rPr lang="hu-HU" sz="2000" dirty="0"/>
              <a:t>(</a:t>
            </a:r>
            <a:r>
              <a:rPr lang="hu-HU" sz="2000" dirty="0" err="1"/>
              <a:t>placetum</a:t>
            </a:r>
            <a:r>
              <a:rPr lang="hu-HU" sz="2000" dirty="0"/>
              <a:t> </a:t>
            </a:r>
            <a:r>
              <a:rPr lang="hu-HU" sz="2000" dirty="0" err="1"/>
              <a:t>regium</a:t>
            </a:r>
            <a:r>
              <a:rPr lang="hu-HU" sz="2000" dirty="0"/>
              <a:t>): pápai bullák királyi engedéllyel hirdethetők ki az országban (Zsigmond 1404. évi </a:t>
            </a:r>
            <a:r>
              <a:rPr lang="hu-HU" sz="2000" dirty="0" err="1"/>
              <a:t>decretuma</a:t>
            </a:r>
            <a:r>
              <a:rPr lang="hu-HU" sz="2000" dirty="0"/>
              <a:t> óta)</a:t>
            </a:r>
          </a:p>
        </p:txBody>
      </p:sp>
    </p:spTree>
    <p:extLst>
      <p:ext uri="{BB962C8B-B14F-4D97-AF65-F5344CB8AC3E}">
        <p14:creationId xmlns:p14="http://schemas.microsoft.com/office/powerpoint/2010/main" val="287468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00" y="197768"/>
            <a:ext cx="849248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hu-HU" sz="3400" dirty="0" smtClean="0"/>
              <a:t>A KIRÁLY HELYETTESÍTÉSE: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7988424" cy="46805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300" dirty="0" smtClean="0"/>
              <a:t>A </a:t>
            </a:r>
            <a:r>
              <a:rPr lang="hu-HU" sz="2300" b="1" dirty="0" smtClean="0"/>
              <a:t>királyné </a:t>
            </a:r>
            <a:r>
              <a:rPr lang="hu-HU" sz="2300" dirty="0"/>
              <a:t>királyhelyettesítő jogköre (</a:t>
            </a:r>
            <a:r>
              <a:rPr lang="hu-HU" sz="2300" dirty="0" err="1"/>
              <a:t>Reginatus</a:t>
            </a:r>
            <a:r>
              <a:rPr lang="hu-HU" sz="2300" dirty="0"/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1800" dirty="0"/>
              <a:t>a 14. századig a királyt kiskorúsága idején </a:t>
            </a:r>
            <a:r>
              <a:rPr lang="hu-HU" sz="1800" b="1" dirty="0"/>
              <a:t>anyja</a:t>
            </a:r>
            <a:r>
              <a:rPr lang="hu-HU" sz="1800" dirty="0"/>
              <a:t> (anyakirályné) helyettesítette, </a:t>
            </a:r>
            <a:r>
              <a:rPr lang="hu-HU" sz="1800" dirty="0" smtClean="0"/>
              <a:t>távolléte </a:t>
            </a:r>
            <a:r>
              <a:rPr lang="hu-HU" sz="1800" dirty="0"/>
              <a:t>esetén pedig </a:t>
            </a:r>
            <a:r>
              <a:rPr lang="hu-HU" sz="1800" b="1" dirty="0"/>
              <a:t>anyját vagy feleségét </a:t>
            </a:r>
            <a:r>
              <a:rPr lang="hu-HU" sz="1800" dirty="0"/>
              <a:t>jelölhette ki helyettesként;</a:t>
            </a:r>
            <a:br>
              <a:rPr lang="hu-HU" sz="1800" dirty="0"/>
            </a:br>
            <a:r>
              <a:rPr lang="hu-HU" sz="1800" dirty="0"/>
              <a:t>a királynénak személyes vagyona (birtokai, jövedelme) és udvartartása volt, saját kormányzattal (kancellár, országbíró, tárnokmester stb.) rendelkezett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1800" dirty="0"/>
              <a:t>ismert példák: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1800" dirty="0"/>
              <a:t>II. (Vak) Béla felesége, </a:t>
            </a:r>
            <a:r>
              <a:rPr lang="hu-HU" sz="1800" b="1" dirty="0"/>
              <a:t>Ilona</a:t>
            </a:r>
            <a:r>
              <a:rPr lang="hu-HU" sz="1800" dirty="0"/>
              <a:t> királyné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1800" dirty="0"/>
              <a:t>1141: II. Géza kiskorúsága idején </a:t>
            </a:r>
            <a:r>
              <a:rPr lang="hu-HU" sz="1800" b="1" dirty="0"/>
              <a:t>Ilona</a:t>
            </a:r>
            <a:r>
              <a:rPr lang="hu-HU" sz="1800" dirty="0"/>
              <a:t> anyakirályné (és </a:t>
            </a:r>
            <a:r>
              <a:rPr lang="hu-HU" sz="1800" dirty="0" err="1"/>
              <a:t>Beloš</a:t>
            </a:r>
            <a:r>
              <a:rPr lang="hu-HU" sz="1800" dirty="0"/>
              <a:t>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1800" dirty="0"/>
              <a:t>II. András hadjáratai idején </a:t>
            </a:r>
            <a:r>
              <a:rPr lang="hu-HU" sz="1800" b="1" dirty="0"/>
              <a:t>Gertrúd</a:t>
            </a:r>
            <a:r>
              <a:rPr lang="hu-HU" sz="1800" dirty="0"/>
              <a:t> királyné járt el helyettesként, akit 1213-ban (amikor II. András </a:t>
            </a:r>
            <a:r>
              <a:rPr lang="hu-HU" sz="1800" dirty="0" err="1"/>
              <a:t>Halicsban</a:t>
            </a:r>
            <a:r>
              <a:rPr lang="hu-HU" sz="1800" dirty="0"/>
              <a:t> viselt hadat) meggyilkoltak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1800" dirty="0"/>
              <a:t>1272: V. István özvegye, </a:t>
            </a:r>
            <a:r>
              <a:rPr lang="hu-HU" sz="1800" b="1" dirty="0"/>
              <a:t>Kun Erzsébet </a:t>
            </a:r>
            <a:r>
              <a:rPr lang="hu-HU" sz="1800" dirty="0"/>
              <a:t>IV. László trónra kerülése után gyámkormányzó (IV. Lászlót 1277-ben, kb. 15 évesen nyilvánították nagykorúvá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82006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00" y="197768"/>
            <a:ext cx="849248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hu-HU" sz="3400" dirty="0" smtClean="0"/>
              <a:t>A KIRÁLY HELYETTESÍTÉSE: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7988424" cy="46805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300" b="1" dirty="0" smtClean="0"/>
              <a:t>Hercegség </a:t>
            </a:r>
            <a:r>
              <a:rPr lang="hu-HU" sz="2300" dirty="0" smtClean="0"/>
              <a:t>(</a:t>
            </a:r>
            <a:r>
              <a:rPr lang="hu-HU" sz="2300" dirty="0" err="1" smtClean="0"/>
              <a:t>Ducatus</a:t>
            </a:r>
            <a:r>
              <a:rPr lang="hu-HU" sz="2300" dirty="0" smtClean="0"/>
              <a:t>)</a:t>
            </a:r>
            <a:endParaRPr lang="hu-HU" sz="23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1800" dirty="0"/>
              <a:t>a királyi hatalom megosztásának módja, a család másik (rendszerint) ifjabb férfi tagjának (</a:t>
            </a:r>
            <a:r>
              <a:rPr lang="hu-HU" sz="1800" dirty="0" err="1"/>
              <a:t>dux</a:t>
            </a:r>
            <a:r>
              <a:rPr lang="hu-HU" sz="1800" dirty="0"/>
              <a:t>) juttatott országrész és a vele járó hatalom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1800" dirty="0"/>
              <a:t>cél: trónviszály megoldása, esetleg trónöröklés elősegítése (ígérete)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1800" dirty="0"/>
              <a:t>előzmények: </a:t>
            </a:r>
            <a:endParaRPr lang="hu-HU" sz="1800" dirty="0" smtClean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1800" b="1" dirty="0"/>
              <a:t>Árpád fiai</a:t>
            </a:r>
            <a:r>
              <a:rPr lang="hu-HU" sz="1800" dirty="0"/>
              <a:t>nak</a:t>
            </a:r>
            <a:r>
              <a:rPr lang="hu-HU" sz="1800" b="1" dirty="0"/>
              <a:t> </a:t>
            </a:r>
            <a:r>
              <a:rPr lang="hu-HU" sz="1800" dirty="0"/>
              <a:t>letelepedése a honfoglalás után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1800" b="1" dirty="0"/>
              <a:t>Koppány</a:t>
            </a:r>
            <a:r>
              <a:rPr lang="hu-HU" sz="1800" dirty="0"/>
              <a:t> somogyi </a:t>
            </a:r>
            <a:r>
              <a:rPr lang="hu-HU" sz="1800" dirty="0" err="1" smtClean="0"/>
              <a:t>dukátusa</a:t>
            </a:r>
            <a:endParaRPr lang="hu-HU" sz="1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1800" dirty="0"/>
              <a:t>a szűkebben vett dukátus, </a:t>
            </a:r>
            <a:r>
              <a:rPr lang="sv-SE" sz="1800" dirty="0" smtClean="0"/>
              <a:t>1048–1107</a:t>
            </a:r>
            <a:r>
              <a:rPr lang="hu-HU" sz="1800" dirty="0" smtClean="0"/>
              <a:t>: </a:t>
            </a:r>
            <a:endParaRPr lang="hu-HU" sz="18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1800" dirty="0"/>
              <a:t>I. András és </a:t>
            </a:r>
            <a:r>
              <a:rPr lang="hu-HU" sz="1800" b="1" dirty="0"/>
              <a:t>Béla </a:t>
            </a:r>
            <a:r>
              <a:rPr lang="hu-HU" sz="1800" dirty="0"/>
              <a:t>herceg</a:t>
            </a:r>
            <a:r>
              <a:rPr lang="hu-HU" sz="1800" b="1" dirty="0"/>
              <a:t> </a:t>
            </a:r>
            <a:r>
              <a:rPr lang="hu-HU" sz="1800" dirty="0"/>
              <a:t>közötti </a:t>
            </a:r>
            <a:r>
              <a:rPr lang="hu-HU" sz="1800" dirty="0" err="1"/>
              <a:t>országmegosztás</a:t>
            </a:r>
            <a:r>
              <a:rPr lang="hu-HU" sz="1800" dirty="0"/>
              <a:t>, 1048–1060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1800" dirty="0"/>
              <a:t>Salamon (I. András fia) és </a:t>
            </a:r>
            <a:r>
              <a:rPr lang="hu-HU" sz="1800" b="1" dirty="0"/>
              <a:t>Géza</a:t>
            </a:r>
            <a:r>
              <a:rPr lang="hu-HU" sz="1800" dirty="0"/>
              <a:t> (I. Béla fia) között, 1064–1071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1800" dirty="0"/>
              <a:t>I. Géza és öccse, (I.) </a:t>
            </a:r>
            <a:r>
              <a:rPr lang="hu-HU" sz="1800" b="1" dirty="0"/>
              <a:t>László</a:t>
            </a:r>
            <a:r>
              <a:rPr lang="hu-HU" sz="1800" dirty="0"/>
              <a:t> közötti megosztás, 1074–1077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1800" dirty="0"/>
              <a:t>I. Géza két fia, </a:t>
            </a:r>
            <a:r>
              <a:rPr lang="hu-HU" sz="1800" b="1" dirty="0"/>
              <a:t>Álmos</a:t>
            </a:r>
            <a:r>
              <a:rPr lang="hu-HU" sz="1800" dirty="0"/>
              <a:t> herceg és Könyves Kálmán közötti megosztás, 1096–1107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06442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00" y="197768"/>
            <a:ext cx="849248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hu-HU" sz="3400" dirty="0" smtClean="0"/>
              <a:t>A KIRÁLY HELYETTESÍTÉSE: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7988424" cy="46805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300" b="1" dirty="0" smtClean="0"/>
              <a:t>Ifjabb király </a:t>
            </a:r>
            <a:r>
              <a:rPr lang="hu-HU" sz="2300" dirty="0" smtClean="0"/>
              <a:t>(Rex </a:t>
            </a:r>
            <a:r>
              <a:rPr lang="hu-HU" sz="2300" dirty="0" err="1" smtClean="0"/>
              <a:t>iunior</a:t>
            </a:r>
            <a:r>
              <a:rPr lang="hu-HU" sz="2300" dirty="0" smtClean="0"/>
              <a:t>)</a:t>
            </a:r>
            <a:endParaRPr lang="hu-HU" sz="23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1800" dirty="0"/>
              <a:t>a királyi hatalom megosztásának olyan módja, amikor a király még életében megkoronáztatja a fiát, elősegítve a trónutódlást;</a:t>
            </a:r>
            <a:br>
              <a:rPr lang="hu-HU" sz="1800" dirty="0"/>
            </a:br>
            <a:r>
              <a:rPr lang="hu-HU" sz="1800" dirty="0"/>
              <a:t>az ifjabb királynak saját </a:t>
            </a:r>
            <a:r>
              <a:rPr lang="hu-HU" sz="1800" dirty="0" err="1"/>
              <a:t>regnuma</a:t>
            </a:r>
            <a:r>
              <a:rPr lang="hu-HU" sz="1800" dirty="0"/>
              <a:t> (udvartartása és tisztviselői, nádora, </a:t>
            </a:r>
            <a:r>
              <a:rPr lang="hu-HU" sz="1800" dirty="0" err="1"/>
              <a:t>országbírája</a:t>
            </a:r>
            <a:r>
              <a:rPr lang="hu-HU" sz="1800" dirty="0"/>
              <a:t> és kancellárja/kancelláriája) van, birtokokat adományozhat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1800" dirty="0" smtClean="0"/>
              <a:t>cél</a:t>
            </a:r>
            <a:r>
              <a:rPr lang="hu-HU" sz="1800" dirty="0"/>
              <a:t>: trónöröklés elfogadtatása, az örökös felkészítése az uralkodásra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1800" dirty="0" smtClean="0"/>
              <a:t>előzmények (a </a:t>
            </a:r>
            <a:r>
              <a:rPr lang="hu-HU" sz="1800" dirty="0" err="1" smtClean="0"/>
              <a:t>ducatus</a:t>
            </a:r>
            <a:r>
              <a:rPr lang="hu-HU" sz="1800" dirty="0" smtClean="0"/>
              <a:t> ellenében):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1800" dirty="0"/>
              <a:t>1057: I. András megkoronáztatja fiát, Salamont (megszegve Bélának tett ígéretét)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1800" dirty="0"/>
              <a:t>1105: Kálmán megkoronáztatja fiát, (II.) Istvánt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1800" dirty="0"/>
              <a:t>13. századi példák, 1214–1270</a:t>
            </a:r>
            <a:r>
              <a:rPr lang="hu-HU" sz="1800" dirty="0" smtClean="0"/>
              <a:t>: </a:t>
            </a:r>
            <a:endParaRPr lang="hu-HU" sz="18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1800" dirty="0"/>
              <a:t>1214: a főurak kikényszerítik, hogy II. András megkoronáztassa fiát, (IV.) Bélát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1800" dirty="0"/>
              <a:t>1245: IV. Béla megkoronáztatja fiát, (V. ) Istvánt és átadja neki Szlavóniát, majd István 1262–1270 között ifjabb királyként uralkodik Kelet-Magyarországon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1316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00" y="197768"/>
            <a:ext cx="849248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hu-HU" sz="3400" dirty="0" smtClean="0"/>
              <a:t>A KIRÁLY HELYETTESÍTÉSE: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7988424" cy="46805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300" b="1" dirty="0" smtClean="0"/>
              <a:t>Kormányzó </a:t>
            </a:r>
            <a:r>
              <a:rPr lang="hu-HU" sz="2300" dirty="0" smtClean="0"/>
              <a:t>(</a:t>
            </a:r>
            <a:r>
              <a:rPr lang="hu-HU" sz="2300" dirty="0" err="1" smtClean="0"/>
              <a:t>Gubernator</a:t>
            </a:r>
            <a:r>
              <a:rPr lang="hu-HU" sz="2300" dirty="0" smtClean="0"/>
              <a:t>)</a:t>
            </a:r>
            <a:endParaRPr lang="hu-HU" sz="23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1800" dirty="0"/>
              <a:t>a király kiskorúsága idejére az országgyűlés választja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1800" dirty="0"/>
              <a:t>jogköre korlátozott (lásd: 1446, Hunyadi János)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1800" dirty="0"/>
              <a:t>12 tagú tanáccsal ítélkezhet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1800" dirty="0"/>
              <a:t>hűtlenségi perben nem járhat el, nem adhat kegyelmet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1800" dirty="0"/>
              <a:t>4 tagú tanáccsal együtt gyakorolhat kinevezési jogot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1800" dirty="0"/>
              <a:t>32 jobbágytelket </a:t>
            </a:r>
            <a:r>
              <a:rPr lang="hu-HU" sz="1800" dirty="0" smtClean="0"/>
              <a:t>meghaladó birtokot nem adományozhat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hu-HU" sz="1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300" b="1" dirty="0" smtClean="0"/>
              <a:t>Helytartó </a:t>
            </a:r>
            <a:r>
              <a:rPr lang="hu-HU" sz="2300" dirty="0" smtClean="0"/>
              <a:t>(</a:t>
            </a:r>
            <a:r>
              <a:rPr lang="hu-HU" sz="2300" dirty="0" err="1" smtClean="0"/>
              <a:t>Locumtenens</a:t>
            </a:r>
            <a:r>
              <a:rPr lang="hu-HU" sz="2300" dirty="0" smtClean="0"/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1800" dirty="0"/>
              <a:t>a király távolléte idejére, általa kijelölt helyettes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hu-HU" sz="20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hu-HU" sz="1800" dirty="0"/>
          </a:p>
        </p:txBody>
      </p:sp>
      <p:sp>
        <p:nvSpPr>
          <p:cNvPr id="4" name="Téglalap 3"/>
          <p:cNvSpPr/>
          <p:nvPr/>
        </p:nvSpPr>
        <p:spPr>
          <a:xfrm>
            <a:off x="2339752" y="5805264"/>
            <a:ext cx="347563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hu-HU" altLang="hu-HU" sz="2800" b="1" dirty="0">
                <a:latin typeface="+mj-lt"/>
              </a:rPr>
              <a:t>Nádori cikkek</a:t>
            </a:r>
            <a:r>
              <a:rPr lang="hu-HU" altLang="hu-HU" sz="2800" dirty="0">
                <a:latin typeface="+mj-lt"/>
              </a:rPr>
              <a:t>, 1485</a:t>
            </a:r>
            <a:endParaRPr lang="hu-HU" sz="2800" dirty="0">
              <a:latin typeface="+mj-lt"/>
            </a:endParaRPr>
          </a:p>
        </p:txBody>
      </p:sp>
      <p:pic>
        <p:nvPicPr>
          <p:cNvPr id="45058" name="Picture 2" descr="KÃ©ptalÃ¡lat a kÃ¶vetkezÅre: âhunyadi jÃ¡nosâ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1"/>
            <a:ext cx="2304256" cy="30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02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00" y="197768"/>
            <a:ext cx="8492480" cy="1143000"/>
          </a:xfrm>
        </p:spPr>
        <p:txBody>
          <a:bodyPr>
            <a:normAutofit/>
          </a:bodyPr>
          <a:lstStyle/>
          <a:p>
            <a:r>
              <a:rPr lang="hu-HU" sz="3400" dirty="0" smtClean="0"/>
              <a:t>AZ ÁLLAMFŐI INTÉZMÉNY</a:t>
            </a:r>
            <a:r>
              <a:rPr lang="hu-HU" sz="2800" dirty="0" smtClean="0"/>
              <a:t>: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72008" y="1484784"/>
            <a:ext cx="7772400" cy="46805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400" dirty="0" smtClean="0"/>
              <a:t>A </a:t>
            </a:r>
            <a:r>
              <a:rPr lang="hu-HU" sz="2400" dirty="0"/>
              <a:t>legfőbb politikai hatalom (</a:t>
            </a:r>
            <a:r>
              <a:rPr lang="hu-HU" sz="2400" b="1" dirty="0"/>
              <a:t>szuverenitás</a:t>
            </a:r>
            <a:r>
              <a:rPr lang="hu-HU" sz="2400" dirty="0"/>
              <a:t>)</a:t>
            </a:r>
            <a:br>
              <a:rPr lang="hu-HU" sz="2400" dirty="0"/>
            </a:br>
            <a:r>
              <a:rPr lang="hu-HU" sz="2400" dirty="0"/>
              <a:t>birtokosa vagy reprezentánsa egy adott </a:t>
            </a:r>
            <a:r>
              <a:rPr lang="hu-HU" sz="2400" dirty="0" smtClean="0"/>
              <a:t>államban</a:t>
            </a:r>
            <a:endParaRPr lang="hu-HU" sz="24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2000" dirty="0" smtClean="0"/>
              <a:t>Az </a:t>
            </a:r>
            <a:r>
              <a:rPr lang="hu-HU" sz="2000" dirty="0"/>
              <a:t>állami szuverenitás, az állam egységének megtestesítője </a:t>
            </a:r>
            <a:r>
              <a:rPr lang="hu-HU" sz="2000" b="1" dirty="0" smtClean="0"/>
              <a:t>belföldön</a:t>
            </a:r>
            <a:r>
              <a:rPr lang="hu-HU" sz="2000" dirty="0" smtClean="0"/>
              <a:t> (belső szuverenitás)</a:t>
            </a:r>
            <a:endParaRPr lang="hu-HU" sz="2000" b="1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2000" dirty="0"/>
              <a:t>Az állami szuverenitás képviselője </a:t>
            </a:r>
            <a:r>
              <a:rPr lang="hu-HU" sz="2000" b="1" dirty="0"/>
              <a:t>külföldön </a:t>
            </a:r>
            <a:r>
              <a:rPr lang="hu-HU" sz="2000" dirty="0"/>
              <a:t>(nemzetközi vagy külső szuverenitás)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2000" dirty="0"/>
              <a:t>Tényleges </a:t>
            </a:r>
            <a:r>
              <a:rPr lang="hu-HU" sz="2000" b="1" dirty="0"/>
              <a:t>közhatalmat</a:t>
            </a:r>
            <a:r>
              <a:rPr lang="hu-HU" sz="2000" dirty="0"/>
              <a:t> is gyakorol(hat)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2000" dirty="0"/>
              <a:t>A három hatalmi ág intézményeivel </a:t>
            </a:r>
            <a:r>
              <a:rPr lang="hu-HU" sz="2000" b="1" dirty="0"/>
              <a:t>együttműködik</a:t>
            </a:r>
          </a:p>
        </p:txBody>
      </p:sp>
    </p:spTree>
    <p:extLst>
      <p:ext uri="{BB962C8B-B14F-4D97-AF65-F5344CB8AC3E}">
        <p14:creationId xmlns:p14="http://schemas.microsoft.com/office/powerpoint/2010/main" val="203535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00" y="197768"/>
            <a:ext cx="8492480" cy="1143000"/>
          </a:xfrm>
        </p:spPr>
        <p:txBody>
          <a:bodyPr>
            <a:normAutofit/>
          </a:bodyPr>
          <a:lstStyle/>
          <a:p>
            <a:r>
              <a:rPr lang="hu-HU" sz="3400" dirty="0" smtClean="0"/>
              <a:t>ÁLLAMFŐ ÉS ÁLLAMFORMA</a:t>
            </a:r>
            <a:r>
              <a:rPr lang="hu-HU" sz="2800" dirty="0" smtClean="0"/>
              <a:t>: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72008" y="1484784"/>
            <a:ext cx="7772400" cy="46805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400" dirty="0"/>
              <a:t>„Ahol az államfő egy ember, aki az állami hatalomnak élete fogytáig letéteményese (…),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ott </a:t>
            </a:r>
            <a:r>
              <a:rPr lang="hu-HU" sz="2400" dirty="0"/>
              <a:t>az államforma  </a:t>
            </a:r>
            <a:r>
              <a:rPr lang="hu-HU" sz="2400" b="1" dirty="0"/>
              <a:t>monarchia </a:t>
            </a:r>
            <a:r>
              <a:rPr lang="hu-HU" sz="2400" dirty="0"/>
              <a:t>(…).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400" dirty="0" smtClean="0"/>
              <a:t>Ahol </a:t>
            </a:r>
            <a:r>
              <a:rPr lang="hu-HU" sz="2400" dirty="0"/>
              <a:t>ellenben az államfő – legyen az akár egy ember, akár egy </a:t>
            </a:r>
            <a:r>
              <a:rPr lang="hu-HU" sz="2400" dirty="0" err="1"/>
              <a:t>collegium</a:t>
            </a:r>
            <a:r>
              <a:rPr lang="hu-HU" sz="2400" dirty="0"/>
              <a:t> – az összességnek csak meghatározott időre választott </a:t>
            </a:r>
            <a:r>
              <a:rPr lang="hu-HU" sz="2400" dirty="0" err="1"/>
              <a:t>mandatáriusa</a:t>
            </a:r>
            <a:r>
              <a:rPr lang="hu-HU" sz="2400" dirty="0"/>
              <a:t>, megbízottja, aki megbízatásának lejártával, vagy esetleg az alkotmány által meghatározott esetekben még megbízatásának tartama alatt is valamely állami szerv előtt működéséért számot adni tartozik, ott az államforma </a:t>
            </a:r>
            <a:r>
              <a:rPr lang="hu-HU" sz="2400" b="1" dirty="0"/>
              <a:t>köztársasági</a:t>
            </a:r>
            <a:r>
              <a:rPr lang="hu-HU" sz="2400" dirty="0"/>
              <a:t>.” 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					    (</a:t>
            </a:r>
            <a:r>
              <a:rPr lang="hu-HU" sz="2400" dirty="0" err="1"/>
              <a:t>Ferdinandy</a:t>
            </a:r>
            <a:r>
              <a:rPr lang="hu-HU" sz="2400" dirty="0"/>
              <a:t> Gejza)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1217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00" y="197768"/>
            <a:ext cx="8492480" cy="1143000"/>
          </a:xfrm>
        </p:spPr>
        <p:txBody>
          <a:bodyPr>
            <a:normAutofit/>
          </a:bodyPr>
          <a:lstStyle/>
          <a:p>
            <a:r>
              <a:rPr lang="hu-HU" sz="3400" dirty="0" smtClean="0"/>
              <a:t>Az </a:t>
            </a:r>
            <a:r>
              <a:rPr lang="hu-HU" sz="3400" dirty="0" err="1" smtClean="0"/>
              <a:t>ÁLLAMFORMák</a:t>
            </a:r>
            <a:r>
              <a:rPr lang="hu-HU" sz="3400" dirty="0" smtClean="0"/>
              <a:t> jellemzői:</a:t>
            </a:r>
            <a:endParaRPr lang="hu-HU" sz="2800" dirty="0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72008" y="1484784"/>
            <a:ext cx="7772400" cy="46805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100"/>
              </a:spcAft>
            </a:pPr>
            <a:r>
              <a:rPr lang="hu-HU" sz="2400" b="1" dirty="0" smtClean="0"/>
              <a:t>Monarchia</a:t>
            </a:r>
            <a:r>
              <a:rPr lang="hu-HU" sz="2400" dirty="0" smtClean="0"/>
              <a:t>:</a:t>
            </a:r>
            <a:endParaRPr lang="hu-HU" sz="2400" dirty="0"/>
          </a:p>
          <a:p>
            <a:pPr lvl="1">
              <a:lnSpc>
                <a:spcPct val="90000"/>
              </a:lnSpc>
              <a:spcAft>
                <a:spcPts val="100"/>
              </a:spcAft>
            </a:pPr>
            <a:r>
              <a:rPr lang="hu-HU" sz="2000" b="1" dirty="0"/>
              <a:t>történeti államforma 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>(minden jelentősebb állam monarchia volt)</a:t>
            </a:r>
          </a:p>
          <a:p>
            <a:pPr lvl="1">
              <a:lnSpc>
                <a:spcPct val="90000"/>
              </a:lnSpc>
              <a:spcAft>
                <a:spcPts val="100"/>
              </a:spcAft>
            </a:pPr>
            <a:r>
              <a:rPr lang="hu-HU" sz="2000" b="1" dirty="0" smtClean="0"/>
              <a:t>ceremoniális</a:t>
            </a:r>
            <a:r>
              <a:rPr lang="hu-HU" sz="2000" dirty="0"/>
              <a:t>, helyenként </a:t>
            </a:r>
            <a:r>
              <a:rPr lang="hu-HU" sz="2000" b="1" dirty="0"/>
              <a:t>szakrális</a:t>
            </a:r>
            <a:r>
              <a:rPr lang="hu-HU" sz="2000" dirty="0"/>
              <a:t> </a:t>
            </a:r>
            <a:r>
              <a:rPr lang="hu-HU" sz="2000" dirty="0" smtClean="0"/>
              <a:t>jelleg</a:t>
            </a:r>
          </a:p>
          <a:p>
            <a:pPr lvl="1">
              <a:lnSpc>
                <a:spcPct val="90000"/>
              </a:lnSpc>
              <a:spcAft>
                <a:spcPts val="100"/>
              </a:spcAft>
            </a:pPr>
            <a:r>
              <a:rPr lang="hu-HU" sz="2000" b="1" dirty="0"/>
              <a:t>élethosszig</a:t>
            </a:r>
            <a:r>
              <a:rPr lang="hu-HU" sz="2000" dirty="0"/>
              <a:t> szól a mandátuma</a:t>
            </a:r>
          </a:p>
          <a:p>
            <a:pPr lvl="1">
              <a:lnSpc>
                <a:spcPct val="90000"/>
              </a:lnSpc>
              <a:spcAft>
                <a:spcPts val="100"/>
              </a:spcAft>
            </a:pPr>
            <a:r>
              <a:rPr lang="hu-HU" sz="2000" dirty="0"/>
              <a:t>a 16. századtól általánosan elfogadott módon öröklött államfői tisztség (</a:t>
            </a:r>
            <a:r>
              <a:rPr lang="hu-HU" sz="2000" b="1" dirty="0"/>
              <a:t>trónöröklés</a:t>
            </a:r>
            <a:r>
              <a:rPr lang="hu-HU" sz="2000" dirty="0"/>
              <a:t>)</a:t>
            </a:r>
          </a:p>
          <a:p>
            <a:pPr lvl="1">
              <a:lnSpc>
                <a:spcPct val="90000"/>
              </a:lnSpc>
              <a:spcAft>
                <a:spcPts val="100"/>
              </a:spcAft>
            </a:pPr>
            <a:r>
              <a:rPr lang="hu-HU" sz="2000" b="1" dirty="0"/>
              <a:t>felelőtlen</a:t>
            </a:r>
          </a:p>
          <a:p>
            <a:pPr>
              <a:lnSpc>
                <a:spcPct val="90000"/>
              </a:lnSpc>
              <a:spcAft>
                <a:spcPts val="100"/>
              </a:spcAft>
            </a:pPr>
            <a:r>
              <a:rPr lang="hu-HU" sz="2400" b="1" dirty="0" smtClean="0"/>
              <a:t>Köztársaság:</a:t>
            </a:r>
            <a:endParaRPr lang="hu-HU" sz="2400" dirty="0"/>
          </a:p>
          <a:p>
            <a:pPr lvl="1">
              <a:lnSpc>
                <a:spcPct val="90000"/>
              </a:lnSpc>
              <a:spcAft>
                <a:spcPts val="100"/>
              </a:spcAft>
            </a:pPr>
            <a:r>
              <a:rPr lang="hu-HU" sz="2000" b="1" dirty="0"/>
              <a:t>forradalmi államforma</a:t>
            </a:r>
            <a:r>
              <a:rPr lang="hu-HU" sz="2000" dirty="0"/>
              <a:t>: trónfosztáshoz, függetlenségi háborúhoz kapcsolódik (szakítás a történeti államformával)</a:t>
            </a:r>
          </a:p>
          <a:p>
            <a:pPr lvl="1">
              <a:lnSpc>
                <a:spcPct val="90000"/>
              </a:lnSpc>
              <a:spcAft>
                <a:spcPts val="100"/>
              </a:spcAft>
            </a:pPr>
            <a:r>
              <a:rPr lang="hu-HU" sz="2000" b="1" dirty="0"/>
              <a:t>kevésbé ceremoniális </a:t>
            </a:r>
            <a:r>
              <a:rPr lang="hu-HU" sz="2000" dirty="0"/>
              <a:t>(kivéve USA)</a:t>
            </a:r>
          </a:p>
          <a:p>
            <a:pPr lvl="1">
              <a:lnSpc>
                <a:spcPct val="90000"/>
              </a:lnSpc>
              <a:spcAft>
                <a:spcPts val="100"/>
              </a:spcAft>
            </a:pPr>
            <a:r>
              <a:rPr lang="hu-HU" sz="2000" b="1" dirty="0"/>
              <a:t>választott </a:t>
            </a:r>
            <a:r>
              <a:rPr lang="hu-HU" sz="2000" dirty="0"/>
              <a:t>államfő (köztársasági elnök)</a:t>
            </a:r>
          </a:p>
          <a:p>
            <a:pPr lvl="1">
              <a:lnSpc>
                <a:spcPct val="90000"/>
              </a:lnSpc>
              <a:spcAft>
                <a:spcPts val="100"/>
              </a:spcAft>
            </a:pPr>
            <a:r>
              <a:rPr lang="hu-HU" sz="2000" b="1" dirty="0"/>
              <a:t>meghatározott ideig </a:t>
            </a:r>
            <a:r>
              <a:rPr lang="hu-HU" sz="2000" dirty="0"/>
              <a:t>szól a mandátuma</a:t>
            </a:r>
          </a:p>
          <a:p>
            <a:pPr lvl="1">
              <a:lnSpc>
                <a:spcPct val="90000"/>
              </a:lnSpc>
              <a:spcAft>
                <a:spcPts val="100"/>
              </a:spcAft>
            </a:pPr>
            <a:r>
              <a:rPr lang="hu-HU" sz="2000" b="1" dirty="0"/>
              <a:t>felelősségre vonható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285941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00" y="197768"/>
            <a:ext cx="8492480" cy="1143000"/>
          </a:xfrm>
        </p:spPr>
        <p:txBody>
          <a:bodyPr>
            <a:normAutofit/>
          </a:bodyPr>
          <a:lstStyle/>
          <a:p>
            <a:r>
              <a:rPr lang="hu-HU" sz="3400" dirty="0" smtClean="0"/>
              <a:t>A MAGYAR ÁLLAM TÖRTÉNETE</a:t>
            </a:r>
            <a:r>
              <a:rPr lang="hu-HU" sz="2800" dirty="0" smtClean="0"/>
              <a:t>: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72008" y="1484784"/>
            <a:ext cx="7772400" cy="46805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400" b="1" dirty="0"/>
              <a:t>Államforma</a:t>
            </a:r>
            <a:r>
              <a:rPr lang="hu-HU" sz="2400" dirty="0"/>
              <a:t>: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2000" b="1" dirty="0"/>
              <a:t>monarchia </a:t>
            </a:r>
            <a:r>
              <a:rPr lang="hu-HU" sz="2000" dirty="0"/>
              <a:t>(850–1946) = </a:t>
            </a:r>
            <a:r>
              <a:rPr lang="hu-HU" sz="2000" b="1" dirty="0"/>
              <a:t>94%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hu-HU" sz="1800" b="1" dirty="0"/>
              <a:t>nagyfejedelemség</a:t>
            </a:r>
            <a:r>
              <a:rPr lang="hu-HU" sz="1800" dirty="0"/>
              <a:t> 850 k.–1000.XII.25.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hu-HU" sz="1800" b="1" dirty="0"/>
              <a:t>királyság</a:t>
            </a:r>
            <a:r>
              <a:rPr lang="hu-HU" sz="1800" dirty="0"/>
              <a:t> 1000.XII.25.-1920.III.1.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hu-HU" sz="1800" b="1" dirty="0"/>
              <a:t>király nélküli királyság </a:t>
            </a:r>
            <a:r>
              <a:rPr lang="hu-HU" sz="1800" dirty="0"/>
              <a:t>1920.III.1.-1946.II.1.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2000" b="1" dirty="0"/>
              <a:t>köztársaság</a:t>
            </a:r>
            <a:r>
              <a:rPr lang="hu-HU" sz="2000" dirty="0"/>
              <a:t> (1918–19, 1946-tól) = </a:t>
            </a:r>
            <a:r>
              <a:rPr lang="hu-HU" sz="2000" b="1" dirty="0"/>
              <a:t>6%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400" b="1" dirty="0"/>
              <a:t>Történeti kormányformák</a:t>
            </a:r>
            <a:r>
              <a:rPr lang="hu-HU" sz="2400" dirty="0"/>
              <a:t>: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2000" b="1" dirty="0"/>
              <a:t>patrimoniális monarchia </a:t>
            </a:r>
            <a:r>
              <a:rPr lang="hu-HU" sz="2000" dirty="0"/>
              <a:t>(</a:t>
            </a:r>
            <a:r>
              <a:rPr lang="hu-HU" sz="2000" dirty="0" smtClean="0"/>
              <a:t>11–14. </a:t>
            </a:r>
            <a:r>
              <a:rPr lang="hu-HU" sz="2000" dirty="0"/>
              <a:t>század)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2000" b="1" dirty="0"/>
              <a:t>rendi monarchia </a:t>
            </a:r>
            <a:r>
              <a:rPr lang="hu-HU" sz="2000" dirty="0"/>
              <a:t>(</a:t>
            </a:r>
            <a:r>
              <a:rPr lang="hu-HU" sz="2000" dirty="0" smtClean="0"/>
              <a:t>14. </a:t>
            </a:r>
            <a:r>
              <a:rPr lang="hu-HU" sz="2000" dirty="0"/>
              <a:t>század–1848)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hu-HU" sz="1800" dirty="0"/>
              <a:t>rendi képviseleti monarchia: 1608–1848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2000" b="1" dirty="0"/>
              <a:t>abszolút monarchia </a:t>
            </a:r>
            <a:r>
              <a:rPr lang="hu-HU" sz="2000" dirty="0"/>
              <a:t>(17–19. </a:t>
            </a:r>
            <a:r>
              <a:rPr lang="hu-HU" sz="2000" dirty="0" smtClean="0"/>
              <a:t>század)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hu-HU" sz="1800" dirty="0" smtClean="0"/>
              <a:t>Habsburg-kor</a:t>
            </a:r>
            <a:r>
              <a:rPr lang="hu-HU" sz="1800" dirty="0"/>
              <a:t>, kísérletek: </a:t>
            </a:r>
            <a:r>
              <a:rPr lang="hu-HU" sz="1800" dirty="0" smtClean="0"/>
              <a:t>1672-83, 1765-90, 1811-25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97838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00" y="197768"/>
            <a:ext cx="8492480" cy="1143000"/>
          </a:xfrm>
        </p:spPr>
        <p:txBody>
          <a:bodyPr>
            <a:normAutofit/>
          </a:bodyPr>
          <a:lstStyle/>
          <a:p>
            <a:r>
              <a:rPr lang="hu-HU" sz="3400" dirty="0" smtClean="0"/>
              <a:t>A KIRÁLYI HATALOM MEGSZERZÉSE</a:t>
            </a:r>
            <a:r>
              <a:rPr lang="hu-HU" sz="2800" dirty="0" smtClean="0"/>
              <a:t>: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72008" y="1484784"/>
            <a:ext cx="7772400" cy="468052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hu-HU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400" b="1" dirty="0"/>
              <a:t>Jogcím</a:t>
            </a:r>
            <a:r>
              <a:rPr lang="hu-HU" sz="2400" dirty="0"/>
              <a:t> = trónigény </a:t>
            </a:r>
            <a:r>
              <a:rPr lang="hu-HU" sz="2400" dirty="0"/>
              <a:t>jogalapja</a:t>
            </a:r>
            <a:br>
              <a:rPr lang="hu-HU" sz="2400" dirty="0"/>
            </a:br>
            <a:r>
              <a:rPr lang="hu-HU" sz="2400" dirty="0" smtClean="0"/>
              <a:t>„Nem </a:t>
            </a:r>
            <a:r>
              <a:rPr lang="hu-HU" sz="2400" dirty="0"/>
              <a:t>lehet akárki király</a:t>
            </a:r>
            <a:r>
              <a:rPr lang="hu-HU" sz="2400" dirty="0" smtClean="0"/>
              <a:t>”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hu-HU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400" b="1" dirty="0" smtClean="0"/>
              <a:t>Koronázás </a:t>
            </a:r>
            <a:r>
              <a:rPr lang="hu-HU" sz="2400" dirty="0"/>
              <a:t>= a Szent Koronával (a hagyomány szerint Szent István koronájával) való koronázással száll rá a királyi hatalom – rendi korban: szerződéskötést jelent a rendekkel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hu-HU" sz="2400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451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00" y="197768"/>
            <a:ext cx="8492480" cy="1143000"/>
          </a:xfrm>
        </p:spPr>
        <p:txBody>
          <a:bodyPr>
            <a:normAutofit/>
          </a:bodyPr>
          <a:lstStyle/>
          <a:p>
            <a:r>
              <a:rPr lang="hu-HU" sz="3400" dirty="0" smtClean="0"/>
              <a:t>JOGCÍMEK:</a:t>
            </a:r>
            <a:endParaRPr lang="hu-HU" sz="2800" dirty="0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72008" y="1484784"/>
            <a:ext cx="7772400" cy="46805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400" b="1" dirty="0" smtClean="0"/>
              <a:t>Árpád-kor</a:t>
            </a:r>
            <a:r>
              <a:rPr lang="hu-HU" sz="2400" dirty="0" smtClean="0"/>
              <a:t>: nemzetségi alapú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2100" dirty="0"/>
              <a:t>azon belül: </a:t>
            </a:r>
            <a:r>
              <a:rPr lang="hu-HU" sz="2100" b="1" dirty="0" err="1"/>
              <a:t>primogenitura</a:t>
            </a:r>
            <a:r>
              <a:rPr lang="hu-HU" sz="2100" b="1" dirty="0"/>
              <a:t> </a:t>
            </a:r>
            <a:r>
              <a:rPr lang="hu-HU" sz="2100" dirty="0"/>
              <a:t>v. </a:t>
            </a:r>
            <a:r>
              <a:rPr lang="hu-HU" sz="2100" b="1" dirty="0" err="1"/>
              <a:t>senioratus</a:t>
            </a:r>
            <a:r>
              <a:rPr lang="hu-HU" sz="2100" dirty="0"/>
              <a:t>; </a:t>
            </a:r>
            <a:r>
              <a:rPr lang="hu-HU" sz="2100" b="1" dirty="0" err="1"/>
              <a:t>idoneitas</a:t>
            </a:r>
            <a:endParaRPr lang="hu-HU" sz="2100" b="1" dirty="0"/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hu-HU" sz="1800" dirty="0"/>
              <a:t>Taksony -&gt; Géza -&gt; István (</a:t>
            </a:r>
            <a:r>
              <a:rPr lang="hu-HU" sz="1800" b="1" dirty="0" err="1"/>
              <a:t>primogenitura</a:t>
            </a:r>
            <a:r>
              <a:rPr lang="hu-HU" sz="1800" dirty="0"/>
              <a:t>)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hu-HU" sz="1800" dirty="0"/>
              <a:t>Koppány (Tar </a:t>
            </a:r>
            <a:r>
              <a:rPr lang="hu-HU" sz="1800" dirty="0" err="1"/>
              <a:t>Szerind</a:t>
            </a:r>
            <a:r>
              <a:rPr lang="hu-HU" sz="1800" dirty="0"/>
              <a:t> fia / Jutas-ág?) vs. István (Zolta-ág)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hu-HU" sz="1800" dirty="0"/>
              <a:t>Szent István szándéka: </a:t>
            </a:r>
            <a:r>
              <a:rPr lang="hu-HU" sz="1800" b="1" dirty="0" err="1" smtClean="0"/>
              <a:t>primogenitura</a:t>
            </a:r>
            <a:r>
              <a:rPr lang="hu-HU" sz="1800" dirty="0" smtClean="0"/>
              <a:t> </a:t>
            </a:r>
            <a:r>
              <a:rPr lang="hu-HU" sz="1800" dirty="0"/>
              <a:t>(Szent Imre herceg)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hu-HU" sz="1800" dirty="0"/>
              <a:t>1037: István (Imre halála után) megvakíttatja unokatestvérét, Vazul herceget (</a:t>
            </a:r>
            <a:r>
              <a:rPr lang="hu-HU" sz="1800" b="1" dirty="0" err="1"/>
              <a:t>idoneitas</a:t>
            </a:r>
            <a:r>
              <a:rPr lang="hu-HU" sz="1800" dirty="0"/>
              <a:t>)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hu-HU" sz="1800" dirty="0"/>
              <a:t>1057: I. András királlyá koronáztatja fiát Salamont, de ezzel megszegte a testvérének tett ígéretét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hu-HU" sz="1800" dirty="0"/>
              <a:t>1060: I. Andrást öccse, I. Béla követi a trónon!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hu-HU" sz="1800" dirty="0"/>
              <a:t>1074: Salamont unokatestvére, I. Géza (I. Béla fia) követi a trónon (Salamonnak nem volt fiúgyermeke)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hu-HU" sz="1800" b="1" dirty="0"/>
              <a:t>12–13. század: már a </a:t>
            </a:r>
            <a:r>
              <a:rPr lang="hu-HU" sz="1800" b="1" dirty="0" err="1"/>
              <a:t>primogenitúra</a:t>
            </a:r>
            <a:r>
              <a:rPr lang="hu-HU" sz="1800" b="1" dirty="0"/>
              <a:t> jellemző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hu-HU" sz="1800" dirty="0"/>
              <a:t>1115: Kálmán megvakíttatja öccsét, Álmost és annak 4 éves fiát, Béla herceget is (</a:t>
            </a:r>
            <a:r>
              <a:rPr lang="hu-HU" sz="1800" dirty="0" err="1"/>
              <a:t>idoneitas</a:t>
            </a:r>
            <a:r>
              <a:rPr lang="hu-HU" sz="1800" dirty="0"/>
              <a:t>), Béla 1131-ben mégis trónra lép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98088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00" y="197768"/>
            <a:ext cx="8492480" cy="1143000"/>
          </a:xfrm>
        </p:spPr>
        <p:txBody>
          <a:bodyPr>
            <a:normAutofit/>
          </a:bodyPr>
          <a:lstStyle/>
          <a:p>
            <a:r>
              <a:rPr lang="hu-HU" sz="3400" dirty="0" smtClean="0"/>
              <a:t>JOGCÍMEK:</a:t>
            </a:r>
            <a:endParaRPr lang="hu-HU" sz="2800" dirty="0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72008" y="1484784"/>
            <a:ext cx="7772400" cy="46805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400" b="1" dirty="0" err="1" smtClean="0"/>
              <a:t>vegyesházi</a:t>
            </a:r>
            <a:r>
              <a:rPr lang="hu-HU" sz="2400" b="1" dirty="0" smtClean="0"/>
              <a:t> királyok idején</a:t>
            </a:r>
            <a:r>
              <a:rPr lang="hu-HU" sz="2400" dirty="0" smtClean="0"/>
              <a:t>: választáson alapul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2100" dirty="0"/>
              <a:t>vérségi kötődés (leányághoz) még jelentős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2100" dirty="0"/>
              <a:t>rendek királyválasztási joga – példák: 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hu-HU" sz="1800" b="1" dirty="0"/>
              <a:t>1307/1308</a:t>
            </a:r>
            <a:r>
              <a:rPr lang="hu-HU" sz="1800" dirty="0"/>
              <a:t>: I. Károly; 1437: Albert; 1440: I. Ulászló; </a:t>
            </a:r>
            <a:br>
              <a:rPr lang="hu-HU" sz="1800" dirty="0"/>
            </a:br>
            <a:r>
              <a:rPr lang="hu-HU" sz="1800" dirty="0"/>
              <a:t>1458: I. Mátyás; 1490: II. </a:t>
            </a:r>
            <a:r>
              <a:rPr lang="hu-HU" sz="1800" dirty="0" smtClean="0"/>
              <a:t>Ulászló; </a:t>
            </a:r>
            <a:r>
              <a:rPr lang="hu-HU" sz="1800" b="1" dirty="0" smtClean="0"/>
              <a:t>1505: rákosi végzés</a:t>
            </a:r>
            <a:r>
              <a:rPr lang="hu-HU" sz="1800" dirty="0" smtClean="0"/>
              <a:t>;</a:t>
            </a:r>
            <a:br>
              <a:rPr lang="hu-HU" sz="1800" dirty="0" smtClean="0"/>
            </a:br>
            <a:r>
              <a:rPr lang="hu-HU" sz="1800" dirty="0" smtClean="0"/>
              <a:t>1516: II. Lajos; </a:t>
            </a:r>
            <a:r>
              <a:rPr lang="hu-HU" sz="1800" b="1" dirty="0" smtClean="0"/>
              <a:t>1526: kettős királyválasztás</a:t>
            </a:r>
            <a:r>
              <a:rPr lang="hu-HU" sz="1800" dirty="0" smtClean="0"/>
              <a:t>; 1540</a:t>
            </a:r>
            <a:r>
              <a:rPr lang="hu-HU" sz="1800" dirty="0"/>
              <a:t>: II. János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400" b="1" dirty="0"/>
              <a:t>Habsburg-korban: </a:t>
            </a:r>
            <a:r>
              <a:rPr lang="hu-HU" sz="2400" dirty="0"/>
              <a:t>dinasztikus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u-HU" sz="2100" dirty="0"/>
              <a:t>lemondás a királyválasztás jogáról: 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hu-HU" sz="1800" b="1" dirty="0"/>
              <a:t>1547</a:t>
            </a:r>
            <a:r>
              <a:rPr lang="hu-HU" sz="1800" dirty="0"/>
              <a:t>: nagyszombati gyűlés határozata</a:t>
            </a:r>
            <a:br>
              <a:rPr lang="hu-HU" sz="1800" dirty="0"/>
            </a:br>
            <a:r>
              <a:rPr lang="hu-HU" sz="1800" dirty="0"/>
              <a:t>I. Ferdinánd és fiúgyermeke (Miksa) javára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hu-HU" sz="1800" b="1" dirty="0"/>
              <a:t>1687</a:t>
            </a:r>
            <a:r>
              <a:rPr lang="hu-HU" sz="1800" dirty="0"/>
              <a:t>: országgyűlés, lemondás a királyválasztás jogáról, </a:t>
            </a:r>
            <a:br>
              <a:rPr lang="hu-HU" sz="1800" dirty="0"/>
            </a:br>
            <a:r>
              <a:rPr lang="hu-HU" sz="1800" dirty="0"/>
              <a:t>a Habsburg-dinasztia trónöröklési rendjének elfogadása (férfiág; osztrák / spanyol ágak)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hu-HU" sz="1800" b="1" dirty="0"/>
              <a:t>1723</a:t>
            </a:r>
            <a:r>
              <a:rPr lang="hu-HU" sz="1800" dirty="0"/>
              <a:t>: Pragmatica </a:t>
            </a:r>
            <a:r>
              <a:rPr lang="hu-HU" sz="1800" dirty="0" err="1"/>
              <a:t>Sanctio</a:t>
            </a:r>
            <a:r>
              <a:rPr lang="hu-HU" sz="1800" dirty="0"/>
              <a:t> (1713) elfogadása (leányág)</a:t>
            </a:r>
          </a:p>
        </p:txBody>
      </p:sp>
    </p:spTree>
    <p:extLst>
      <p:ext uri="{BB962C8B-B14F-4D97-AF65-F5344CB8AC3E}">
        <p14:creationId xmlns:p14="http://schemas.microsoft.com/office/powerpoint/2010/main" val="402255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ényűző">
  <a:themeElements>
    <a:clrScheme name="Fényűző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ényűző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204</TotalTime>
  <Words>1056</Words>
  <Application>Microsoft Office PowerPoint</Application>
  <PresentationFormat>Diavetítés a képernyőre (4:3 oldalarány)</PresentationFormat>
  <Paragraphs>213</Paragraphs>
  <Slides>26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Fényűző</vt:lpstr>
      <vt:lpstr>ÁLLAMFŐ  AZ 1848 ELŐTTI MAGYAR KIRÁLYSÁGBAN</vt:lpstr>
      <vt:lpstr>MIRŐL LESZ SZÓ?</vt:lpstr>
      <vt:lpstr>AZ ÁLLAMFŐI INTÉZMÉNY:</vt:lpstr>
      <vt:lpstr>ÁLLAMFŐ ÉS ÁLLAMFORMA:</vt:lpstr>
      <vt:lpstr>Az ÁLLAMFORMák jellemzői:</vt:lpstr>
      <vt:lpstr>A MAGYAR ÁLLAM TÖRTÉNETE:</vt:lpstr>
      <vt:lpstr>A KIRÁLYI HATALOM MEGSZERZÉSE:</vt:lpstr>
      <vt:lpstr>JOGCÍMEK:</vt:lpstr>
      <vt:lpstr>JOGCÍMEK:</vt:lpstr>
      <vt:lpstr>KORONÁZÁS:</vt:lpstr>
      <vt:lpstr>KORONÁZÁS:</vt:lpstr>
      <vt:lpstr>KORONÁZÁSI SZERTARTÁS:</vt:lpstr>
      <vt:lpstr>PowerPoint bemutató</vt:lpstr>
      <vt:lpstr>A KORONÁZÁSI ESKÜ ÉS A HITLEVÉL:</vt:lpstr>
      <vt:lpstr>A FELSÉGJOGOK RENDSZERE:</vt:lpstr>
      <vt:lpstr>TISZTELETI JOGOK (IURA MAIESTATICA STRICTE PERSONALIA):</vt:lpstr>
      <vt:lpstr>PowerPoint bemutató</vt:lpstr>
      <vt:lpstr>KORMÁNYZATI JOGOK (IURA MAIESTATICA REGIMINIS):</vt:lpstr>
      <vt:lpstr>TÖRVÉNYHOZÁSI felségjogok:</vt:lpstr>
      <vt:lpstr>VÉGREHAJTÓ HATALMI felségjogok:</vt:lpstr>
      <vt:lpstr>IGAZSÁGSZOLGÁLTATÁSI felségjogok:</vt:lpstr>
      <vt:lpstr>EGYHÁZ KÖRÜLI felségjogok:</vt:lpstr>
      <vt:lpstr>A KIRÁLY HELYETTESÍTÉSE:</vt:lpstr>
      <vt:lpstr>A KIRÁLY HELYETTESÍTÉSE:</vt:lpstr>
      <vt:lpstr>A KIRÁLY HELYETTESÍTÉSE:</vt:lpstr>
      <vt:lpstr>A KIRÁLY HELYETTESÍTÉSE:</vt:lpstr>
    </vt:vector>
  </TitlesOfParts>
  <Company>Aradszky és Képes Ügyvédi Iroda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feudális kor államfői intézménye</dc:title>
  <dc:creator>György Képes</dc:creator>
  <cp:lastModifiedBy>Képes György</cp:lastModifiedBy>
  <cp:revision>46</cp:revision>
  <dcterms:created xsi:type="dcterms:W3CDTF">2007-09-24T19:00:02Z</dcterms:created>
  <dcterms:modified xsi:type="dcterms:W3CDTF">2018-09-21T07:03:01Z</dcterms:modified>
</cp:coreProperties>
</file>