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theme/themeOverride32.xml" ContentType="application/vnd.openxmlformats-officedocument.themeOverride+xml"/>
  <Override PartName="/ppt/theme/themeOverride33.xml" ContentType="application/vnd.openxmlformats-officedocument.themeOverride+xml"/>
  <Override PartName="/ppt/theme/themeOverride34.xml" ContentType="application/vnd.openxmlformats-officedocument.themeOverr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theme/themeOverride38.xml" ContentType="application/vnd.openxmlformats-officedocument.themeOverride+xml"/>
  <Override PartName="/ppt/theme/themeOverride39.xml" ContentType="application/vnd.openxmlformats-officedocument.themeOverride+xml"/>
  <Override PartName="/ppt/theme/themeOverride4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76" r:id="rId2"/>
    <p:sldMasterId id="2147483977" r:id="rId3"/>
    <p:sldMasterId id="2147483991" r:id="rId4"/>
    <p:sldMasterId id="2147484005" r:id="rId5"/>
  </p:sldMasterIdLst>
  <p:handoutMasterIdLst>
    <p:handoutMasterId r:id="rId57"/>
  </p:handoutMasterIdLst>
  <p:sldIdLst>
    <p:sldId id="399" r:id="rId6"/>
    <p:sldId id="257" r:id="rId7"/>
    <p:sldId id="400" r:id="rId8"/>
    <p:sldId id="402" r:id="rId9"/>
    <p:sldId id="401" r:id="rId10"/>
    <p:sldId id="403" r:id="rId11"/>
    <p:sldId id="286" r:id="rId12"/>
    <p:sldId id="404" r:id="rId13"/>
    <p:sldId id="405" r:id="rId14"/>
    <p:sldId id="258" r:id="rId15"/>
    <p:sldId id="288" r:id="rId16"/>
    <p:sldId id="289" r:id="rId17"/>
    <p:sldId id="354" r:id="rId18"/>
    <p:sldId id="290" r:id="rId19"/>
    <p:sldId id="291" r:id="rId20"/>
    <p:sldId id="355" r:id="rId21"/>
    <p:sldId id="292" r:id="rId22"/>
    <p:sldId id="260" r:id="rId23"/>
    <p:sldId id="365" r:id="rId24"/>
    <p:sldId id="271" r:id="rId25"/>
    <p:sldId id="366" r:id="rId26"/>
    <p:sldId id="415" r:id="rId27"/>
    <p:sldId id="397" r:id="rId28"/>
    <p:sldId id="416" r:id="rId29"/>
    <p:sldId id="417" r:id="rId30"/>
    <p:sldId id="371" r:id="rId31"/>
    <p:sldId id="372" r:id="rId32"/>
    <p:sldId id="373" r:id="rId33"/>
    <p:sldId id="374" r:id="rId34"/>
    <p:sldId id="376" r:id="rId35"/>
    <p:sldId id="377" r:id="rId36"/>
    <p:sldId id="378" r:id="rId37"/>
    <p:sldId id="418" r:id="rId38"/>
    <p:sldId id="419" r:id="rId39"/>
    <p:sldId id="420" r:id="rId40"/>
    <p:sldId id="421" r:id="rId41"/>
    <p:sldId id="380" r:id="rId42"/>
    <p:sldId id="381" r:id="rId43"/>
    <p:sldId id="382" r:id="rId44"/>
    <p:sldId id="383" r:id="rId45"/>
    <p:sldId id="385" r:id="rId46"/>
    <p:sldId id="386" r:id="rId47"/>
    <p:sldId id="387" r:id="rId48"/>
    <p:sldId id="388" r:id="rId49"/>
    <p:sldId id="389" r:id="rId50"/>
    <p:sldId id="390" r:id="rId51"/>
    <p:sldId id="391" r:id="rId52"/>
    <p:sldId id="359" r:id="rId53"/>
    <p:sldId id="287" r:id="rId54"/>
    <p:sldId id="356" r:id="rId55"/>
    <p:sldId id="357" r:id="rId56"/>
  </p:sldIdLst>
  <p:sldSz cx="9144000" cy="6858000" type="screen4x3"/>
  <p:notesSz cx="6889750" cy="10021888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00"/>
    <a:srgbClr val="FFFF00"/>
    <a:srgbClr val="FF0066"/>
    <a:srgbClr val="FF9900"/>
    <a:srgbClr val="008000"/>
    <a:srgbClr val="99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>
      <p:cViewPr varScale="1">
        <p:scale>
          <a:sx n="84" d="100"/>
          <a:sy n="84" d="100"/>
        </p:scale>
        <p:origin x="-143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handoutMaster" Target="handoutMasters/handoutMaster1.xml"/><Relationship Id="rId61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6488" cy="501175"/>
          </a:xfrm>
          <a:prstGeom prst="rect">
            <a:avLst/>
          </a:prstGeom>
        </p:spPr>
        <p:txBody>
          <a:bodyPr vert="horz" lIns="93479" tIns="46740" rIns="93479" bIns="46740" rtlCol="0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901623" y="1"/>
            <a:ext cx="2986487" cy="501175"/>
          </a:xfrm>
          <a:prstGeom prst="rect">
            <a:avLst/>
          </a:prstGeom>
        </p:spPr>
        <p:txBody>
          <a:bodyPr vert="horz" lIns="93479" tIns="46740" rIns="93479" bIns="46740" rtlCol="0"/>
          <a:lstStyle>
            <a:lvl1pPr algn="r">
              <a:defRPr sz="1200" smtClean="0"/>
            </a:lvl1pPr>
          </a:lstStyle>
          <a:p>
            <a:pPr>
              <a:defRPr/>
            </a:pPr>
            <a:fld id="{4B2EA3A9-DD22-4218-AA75-30C962C85965}" type="datetimeFigureOut">
              <a:rPr lang="hu-HU"/>
              <a:pPr>
                <a:defRPr/>
              </a:pPr>
              <a:t>2020.09.25.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519102"/>
            <a:ext cx="2986488" cy="501174"/>
          </a:xfrm>
          <a:prstGeom prst="rect">
            <a:avLst/>
          </a:prstGeom>
        </p:spPr>
        <p:txBody>
          <a:bodyPr vert="horz" lIns="93479" tIns="46740" rIns="93479" bIns="4674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901623" y="9519102"/>
            <a:ext cx="2986487" cy="501174"/>
          </a:xfrm>
          <a:prstGeom prst="rect">
            <a:avLst/>
          </a:prstGeom>
        </p:spPr>
        <p:txBody>
          <a:bodyPr vert="horz" lIns="93479" tIns="46740" rIns="93479" bIns="4674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63B674D0-8496-4FEE-BF50-ED9D55A68B7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361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CE7AD-5396-410D-BA6A-70EC5E85A15C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44774-57D7-4074-8DE6-69E5B66144C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EE0AB-5F34-433F-B0B3-4BA96376D426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57B38-EFF0-48EB-9D12-712D11B81AE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87BC6-1CA2-4176-B9FE-03C87697C37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5A07D-57AF-4111-8E71-510F526BD813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EBA4-E671-4039-AA62-21EEF11F0EE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833D7-FCE3-4F9C-9ECD-88D2521EF55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B6AA6-134E-45B9-8397-ABCB44E0EAA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7F16B-A780-4076-BD19-1106C8B6BBB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1F0E5-E816-4242-9EB3-41582FCD6E97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AC6F8-8AE8-4722-B959-C17EE588341D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Cím, tartalo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3DC15-3300-4D61-924C-D7321EE03D3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F967A-95DB-4B3C-B416-B19A42F56CBB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25510-C282-4C0C-8DE1-7B83F3F012E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A9BEB8-06C9-4708-8092-DE02B904A90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2E3CCE-402D-4FA3-98C7-BD0694AE2B3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530CD-BA44-4401-BA41-64A488C4EB8F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CE2A6E-4FF9-4C50-98E6-B15871D6176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635B4-3014-4221-858C-0AA4BFA36B6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1E8A4-C433-4412-90E6-FB933C3F928A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779DA-6EA2-4434-9E04-BFFD101BFF82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506B69-0B35-443D-A864-B849AB56E3D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77327-81DF-43F6-B843-2900D4090319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32A833-9EF2-4BB1-A817-5C6883CB1944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Cím, tartalo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BE800-DE36-47A7-BCAE-571A61A5A320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9220F7-D0B0-4567-AF99-8C38778FD315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1277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0EA89-9791-4641-8231-009DBEE0757A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8541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F2D88-A940-44C9-AE28-D25BABE70B64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06731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2B21B-0851-4B31-B7E3-881F71D3F79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0075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E402E-C27A-40A6-B763-9C65F6459E0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5865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85494-E7AB-48DF-A5AC-956521D08FD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611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1023D4-9300-402B-A60E-D0A65F31C7A1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5239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179F8-8D21-4B89-BE5F-933B0F1451E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14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A21B5-29FE-4EAA-B11B-478719D1D71D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3353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FE20-A0DB-415D-BED5-8E5B46DBD588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86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0DFED7-1814-40DA-B7A9-3B74DEEA4354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9125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Cím és 2 tartalomrész a szöveg fel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half" idx="3"/>
          </p:nvPr>
        </p:nvSpPr>
        <p:spPr>
          <a:xfrm>
            <a:off x="457200" y="3938591"/>
            <a:ext cx="8229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AB6512-580E-4432-BBA3-5307DF02770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3893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59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57200" y="3938591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3938591"/>
            <a:ext cx="4038600" cy="218757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80672-8E34-48A9-BC38-B93EA13532F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2850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CE7AD-5396-410D-BA6A-70EC5E85A15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2198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44774-57D7-4074-8DE6-69E5B66144C4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220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EE0AB-5F34-433F-B0B3-4BA96376D42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0256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57B38-EFF0-48EB-9D12-712D11B81AE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1001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87BC6-1CA2-4176-B9FE-03C87697C37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77630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5A07D-57AF-4111-8E71-510F526BD813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241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EBA4-E671-4039-AA62-21EEF11F0EEA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3051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833D7-FCE3-4F9C-9ECD-88D2521EF55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41456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B6AA6-134E-45B9-8397-ABCB44E0EAA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914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7F16B-A780-4076-BD19-1106C8B6BBB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05459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1F0E5-E816-4242-9EB3-41582FCD6E9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89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AC6F8-8AE8-4722-B959-C17EE588341D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2286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Cím, tartalo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3DC15-3300-4D61-924C-D7321EE03D32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1589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41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CE7AD-5396-410D-BA6A-70EC5E85A15C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7264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44774-57D7-4074-8DE6-69E5B66144C4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1541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7EE0AB-5F34-433F-B0B3-4BA96376D426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3160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57B38-EFF0-48EB-9D12-712D11B81AEF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409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33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C87BC6-1CA2-4176-B9FE-03C87697C37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80983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55A07D-57AF-4111-8E71-510F526BD813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9219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9EBA4-E671-4039-AA62-21EEF11F0EEA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3166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19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6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833D7-FCE3-4F9C-9ECD-88D2521EF55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1274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B6AA6-134E-45B9-8397-ABCB44E0EAA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6686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7F16B-A780-4076-BD19-1106C8B6BBBB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6960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1F0E5-E816-4242-9EB3-41582FCD6E97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4880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AC6F8-8AE8-4722-B959-C17EE588341D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27312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Cím, tartalo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3DC15-3300-4D61-924C-D7321EE03D32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779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AF4F2B-CF8B-4692-A700-BA2444D8915E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0" r:id="rId2"/>
    <p:sldLayoutId id="2147483829" r:id="rId3"/>
    <p:sldLayoutId id="2147483828" r:id="rId4"/>
    <p:sldLayoutId id="2147483827" r:id="rId5"/>
    <p:sldLayoutId id="2147483826" r:id="rId6"/>
    <p:sldLayoutId id="2147483825" r:id="rId7"/>
    <p:sldLayoutId id="2147483824" r:id="rId8"/>
    <p:sldLayoutId id="2147483823" r:id="rId9"/>
    <p:sldLayoutId id="2147483822" r:id="rId10"/>
    <p:sldLayoutId id="2147483821" r:id="rId11"/>
    <p:sldLayoutId id="2147483820" r:id="rId12"/>
    <p:sldLayoutId id="214748381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7A10DF8-BE5C-4B4B-BD5E-E7014B17C488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6" r:id="rId2"/>
    <p:sldLayoutId id="2147483935" r:id="rId3"/>
    <p:sldLayoutId id="2147483934" r:id="rId4"/>
    <p:sldLayoutId id="2147483933" r:id="rId5"/>
    <p:sldLayoutId id="2147483932" r:id="rId6"/>
    <p:sldLayoutId id="2147483931" r:id="rId7"/>
    <p:sldLayoutId id="2147483930" r:id="rId8"/>
    <p:sldLayoutId id="2147483929" r:id="rId9"/>
    <p:sldLayoutId id="2147483928" r:id="rId10"/>
    <p:sldLayoutId id="2147483927" r:id="rId11"/>
    <p:sldLayoutId id="2147483926" r:id="rId12"/>
    <p:sldLayoutId id="2147483925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6285"/>
            <a:ext cx="21336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6285"/>
            <a:ext cx="28956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6285"/>
            <a:ext cx="2133600" cy="476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BF15192-44D7-44BE-A3ED-B6F10B39E08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352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  <p:sldLayoutId id="2147483989" r:id="rId12"/>
    <p:sldLayoutId id="21474839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AF4F2B-CF8B-4692-A700-BA2444D8915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81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3995" r:id="rId4"/>
    <p:sldLayoutId id="2147483996" r:id="rId5"/>
    <p:sldLayoutId id="2147483997" r:id="rId6"/>
    <p:sldLayoutId id="2147483998" r:id="rId7"/>
    <p:sldLayoutId id="2147483999" r:id="rId8"/>
    <p:sldLayoutId id="2147484000" r:id="rId9"/>
    <p:sldLayoutId id="2147484001" r:id="rId10"/>
    <p:sldLayoutId id="2147484002" r:id="rId11"/>
    <p:sldLayoutId id="2147484003" r:id="rId12"/>
    <p:sldLayoutId id="214748400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hu-H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9AF4F2B-CF8B-4692-A700-BA2444D8915E}" type="slidenum">
              <a:rPr lang="hu-H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22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  <p:sldLayoutId id="2147484017" r:id="rId12"/>
    <p:sldLayoutId id="214748401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4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3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3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3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3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1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772400" cy="2305626"/>
          </a:xfrm>
        </p:spPr>
        <p:txBody>
          <a:bodyPr/>
          <a:lstStyle/>
          <a:p>
            <a:r>
              <a:rPr lang="hu-HU" altLang="hu-HU" sz="4000" b="1" dirty="0" smtClean="0">
                <a:solidFill>
                  <a:schemeClr val="tx1"/>
                </a:solidFill>
              </a:rPr>
              <a:t>A büntetőjogi kodifikáció története 1.</a:t>
            </a:r>
            <a:br>
              <a:rPr lang="hu-HU" altLang="hu-HU" sz="4000" b="1" dirty="0" smtClean="0">
                <a:solidFill>
                  <a:schemeClr val="tx1"/>
                </a:solidFill>
              </a:rPr>
            </a:br>
            <a:r>
              <a:rPr lang="hu-HU" altLang="hu-HU" sz="4000" b="1" dirty="0" smtClean="0">
                <a:solidFill>
                  <a:schemeClr val="tx1"/>
                </a:solidFill>
              </a:rPr>
              <a:t>Kezdetek. Alapfogalmak.</a:t>
            </a:r>
            <a:endParaRPr lang="hu-HU" altLang="hu-HU" sz="4000" b="1" dirty="0" smtClean="0">
              <a:solidFill>
                <a:schemeClr val="tx1"/>
              </a:solidFill>
            </a:endParaRPr>
          </a:p>
        </p:txBody>
      </p:sp>
      <p:sp>
        <p:nvSpPr>
          <p:cNvPr id="5123" name="Alcím 2"/>
          <p:cNvSpPr>
            <a:spLocks noGrp="1"/>
          </p:cNvSpPr>
          <p:nvPr>
            <p:ph type="subTitle" idx="1"/>
          </p:nvPr>
        </p:nvSpPr>
        <p:spPr>
          <a:xfrm>
            <a:off x="2484441" y="5302252"/>
            <a:ext cx="4206875" cy="1504949"/>
          </a:xfrm>
        </p:spPr>
        <p:txBody>
          <a:bodyPr/>
          <a:lstStyle/>
          <a:p>
            <a:pPr>
              <a:defRPr/>
            </a:pPr>
            <a:r>
              <a:rPr lang="hu-HU" altLang="hu-HU" sz="2000" dirty="0" smtClean="0"/>
              <a:t>Mezey Barna egyetemi tanár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hu-HU" altLang="hu-HU" sz="1800" kern="1200" dirty="0" smtClean="0"/>
              <a:t>Eötvös Loránd Tudományegyetem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hu-HU" altLang="hu-HU" sz="1800" kern="1200" dirty="0" smtClean="0"/>
              <a:t>Magyar </a:t>
            </a:r>
            <a:r>
              <a:rPr lang="hu-HU" altLang="hu-HU" sz="1800" kern="1200" dirty="0"/>
              <a:t>állam-és jogtörténeti Tanszék</a:t>
            </a:r>
          </a:p>
          <a:p>
            <a:pPr>
              <a:defRPr/>
            </a:pPr>
            <a:endParaRPr lang="hu-HU" altLang="hu-HU" sz="2000" dirty="0" smtClean="0">
              <a:solidFill>
                <a:schemeClr val="bg1"/>
              </a:solidFill>
            </a:endParaRPr>
          </a:p>
        </p:txBody>
      </p:sp>
      <p:pic>
        <p:nvPicPr>
          <p:cNvPr id="2052" name="Picture 2" descr="F:\UBS tartalom\Képek\Logók\elte_cimer_szines_kor_atlatsz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2" y="4437112"/>
            <a:ext cx="1439711" cy="141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3059832" y="5078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Büntetőjogi kodifikáció-történet</a:t>
            </a:r>
            <a:endParaRPr lang="hu-HU" dirty="0"/>
          </a:p>
        </p:txBody>
      </p:sp>
      <p:sp>
        <p:nvSpPr>
          <p:cNvPr id="3" name="Szövegdoboz 2"/>
          <p:cNvSpPr txBox="1"/>
          <p:nvPr/>
        </p:nvSpPr>
        <p:spPr>
          <a:xfrm>
            <a:off x="107952" y="6021288"/>
            <a:ext cx="1367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2020.09.24.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3738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 smtClean="0">
                <a:solidFill>
                  <a:schemeClr val="tx1"/>
                </a:solidFill>
              </a:rPr>
              <a:t>1. Néhány alapfogalom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76475"/>
            <a:ext cx="8229600" cy="3849688"/>
          </a:xfrm>
        </p:spPr>
        <p:txBody>
          <a:bodyPr/>
          <a:lstStyle/>
          <a:p>
            <a:pPr eaLnBrk="1" hangingPunct="1"/>
            <a:r>
              <a:rPr lang="hu-HU" dirty="0" smtClean="0"/>
              <a:t>Jogrögzítés, jogösszefoglalás</a:t>
            </a:r>
          </a:p>
          <a:p>
            <a:pPr eaLnBrk="1" hangingPunct="1"/>
            <a:r>
              <a:rPr lang="hu-HU" dirty="0" smtClean="0"/>
              <a:t>Kompiláció, interpoláció</a:t>
            </a:r>
          </a:p>
          <a:p>
            <a:pPr eaLnBrk="1" hangingPunct="1"/>
            <a:r>
              <a:rPr lang="hu-HU" dirty="0"/>
              <a:t>Kódex</a:t>
            </a:r>
          </a:p>
          <a:p>
            <a:pPr eaLnBrk="1" hangingPunct="1"/>
            <a:r>
              <a:rPr lang="hu-HU" dirty="0"/>
              <a:t>Kodifikáció</a:t>
            </a:r>
          </a:p>
          <a:p>
            <a:pPr eaLnBrk="1" hangingPunct="1"/>
            <a:r>
              <a:rPr lang="hu-HU" dirty="0"/>
              <a:t>Kodifikátor</a:t>
            </a:r>
          </a:p>
          <a:p>
            <a:pPr marL="0" indent="0" eaLnBrk="1" hangingPunct="1">
              <a:buNone/>
            </a:pPr>
            <a:endParaRPr lang="hu-H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8075240" cy="4525963"/>
          </a:xfrm>
        </p:spPr>
        <p:txBody>
          <a:bodyPr/>
          <a:lstStyle/>
          <a:p>
            <a:r>
              <a:rPr lang="hu-HU" sz="2800" dirty="0" smtClean="0"/>
              <a:t>Jogrögzítés, jogösszefoglalás </a:t>
            </a:r>
          </a:p>
          <a:p>
            <a:r>
              <a:rPr lang="hu-HU" sz="2800" dirty="0" smtClean="0"/>
              <a:t>= a gyakorlatban élő eseti jog (szokásjog) és az írott jogszabályok összegyűjtése </a:t>
            </a:r>
          </a:p>
          <a:p>
            <a:endParaRPr lang="hu-HU" sz="2800" dirty="0" smtClean="0"/>
          </a:p>
          <a:p>
            <a:r>
              <a:rPr lang="hu-HU" sz="2800" dirty="0" smtClean="0"/>
              <a:t>(Jogkönyvek) </a:t>
            </a:r>
          </a:p>
          <a:p>
            <a:endParaRPr lang="hu-HU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93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</a:p>
        </p:txBody>
      </p:sp>
      <p:sp>
        <p:nvSpPr>
          <p:cNvPr id="183300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457200" y="1600201"/>
            <a:ext cx="7931224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 smtClean="0"/>
              <a:t>Kompiláció (</a:t>
            </a:r>
            <a:r>
              <a:rPr lang="hu-HU" dirty="0" err="1" smtClean="0"/>
              <a:t>compilare</a:t>
            </a:r>
            <a:r>
              <a:rPr lang="hu-HU" dirty="0" smtClean="0"/>
              <a:t>, ‘összelop’ ‘zsákmányol’, ‘kiaknáz’ )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= más művekből összeállított, önálló gondolatot nélkülöző mű </a:t>
            </a:r>
          </a:p>
          <a:p>
            <a:pPr>
              <a:lnSpc>
                <a:spcPct val="90000"/>
              </a:lnSpc>
            </a:pPr>
            <a:endParaRPr lang="hu-HU" dirty="0"/>
          </a:p>
          <a:p>
            <a:pPr>
              <a:lnSpc>
                <a:spcPct val="90000"/>
              </a:lnSpc>
            </a:pPr>
            <a:endParaRPr lang="hu-HU" dirty="0" smtClean="0"/>
          </a:p>
          <a:p>
            <a:pPr>
              <a:lnSpc>
                <a:spcPct val="90000"/>
              </a:lnSpc>
            </a:pPr>
            <a:r>
              <a:rPr lang="hu-HU" dirty="0" smtClean="0"/>
              <a:t>(jog: fennálló jogszabályok rendszerbe foglalása)</a:t>
            </a:r>
          </a:p>
        </p:txBody>
      </p:sp>
    </p:spTree>
    <p:extLst>
      <p:ext uri="{BB962C8B-B14F-4D97-AF65-F5344CB8AC3E}">
        <p14:creationId xmlns:p14="http://schemas.microsoft.com/office/powerpoint/2010/main" val="231493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</a:p>
        </p:txBody>
      </p:sp>
      <p:sp>
        <p:nvSpPr>
          <p:cNvPr id="183299" name="Rectangle 10"/>
          <p:cNvSpPr>
            <a:spLocks noGrp="1" noChangeArrowheads="1"/>
          </p:cNvSpPr>
          <p:nvPr>
            <p:ph sz="half" idx="1"/>
          </p:nvPr>
        </p:nvSpPr>
        <p:spPr>
          <a:xfrm>
            <a:off x="899592" y="1556792"/>
            <a:ext cx="799904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dirty="0" smtClean="0"/>
              <a:t>Interpoláció (</a:t>
            </a:r>
            <a:r>
              <a:rPr lang="hu-HU" dirty="0" err="1" smtClean="0"/>
              <a:t>interpolare</a:t>
            </a:r>
            <a:r>
              <a:rPr lang="hu-HU" dirty="0" smtClean="0"/>
              <a:t> / ‘módosít’) 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= </a:t>
            </a:r>
          </a:p>
          <a:p>
            <a:pPr>
              <a:lnSpc>
                <a:spcPct val="90000"/>
              </a:lnSpc>
            </a:pPr>
            <a:r>
              <a:rPr lang="hu-HU" dirty="0" smtClean="0"/>
              <a:t>kompiláció során elvégzett szövegmódosító munka </a:t>
            </a:r>
          </a:p>
          <a:p>
            <a:pPr>
              <a:lnSpc>
                <a:spcPct val="90000"/>
              </a:lnSpc>
            </a:pPr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3352058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</a:p>
        </p:txBody>
      </p:sp>
      <p:sp>
        <p:nvSpPr>
          <p:cNvPr id="17920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600201"/>
            <a:ext cx="8856984" cy="4525963"/>
          </a:xfrm>
        </p:spPr>
        <p:txBody>
          <a:bodyPr/>
          <a:lstStyle/>
          <a:p>
            <a:r>
              <a:rPr lang="hu-HU" sz="2800" dirty="0" smtClean="0"/>
              <a:t>Caudex,codex = fakéreg,fatábla</a:t>
            </a:r>
          </a:p>
          <a:p>
            <a:r>
              <a:rPr lang="hu-HU" sz="2800" dirty="0"/>
              <a:t>Kódex, </a:t>
            </a:r>
            <a:r>
              <a:rPr lang="hu-HU" sz="2800" dirty="0" err="1"/>
              <a:t>codex</a:t>
            </a:r>
            <a:r>
              <a:rPr lang="hu-HU" sz="2800" dirty="0"/>
              <a:t> = </a:t>
            </a:r>
            <a:r>
              <a:rPr lang="hu-HU" sz="2800" dirty="0" smtClean="0"/>
              <a:t>„</a:t>
            </a:r>
            <a:r>
              <a:rPr lang="hu-HU" sz="2800" dirty="0"/>
              <a:t>kézzel írott könyv</a:t>
            </a:r>
            <a:r>
              <a:rPr lang="hu-HU" sz="2800" dirty="0" smtClean="0"/>
              <a:t>” (4- 16. század)</a:t>
            </a:r>
          </a:p>
          <a:p>
            <a:pPr lvl="0"/>
            <a:r>
              <a:rPr lang="hu-HU" sz="2800" dirty="0">
                <a:solidFill>
                  <a:srgbClr val="000000"/>
                </a:solidFill>
              </a:rPr>
              <a:t>Kódex, </a:t>
            </a:r>
            <a:r>
              <a:rPr lang="hu-HU" sz="2800" dirty="0" err="1">
                <a:solidFill>
                  <a:srgbClr val="000000"/>
                </a:solidFill>
              </a:rPr>
              <a:t>codex</a:t>
            </a:r>
            <a:r>
              <a:rPr lang="hu-HU" sz="2800" dirty="0">
                <a:solidFill>
                  <a:srgbClr val="000000"/>
                </a:solidFill>
              </a:rPr>
              <a:t> = összefoglalt jog (529, </a:t>
            </a:r>
            <a:r>
              <a:rPr lang="hu-HU" sz="2800" dirty="0" err="1">
                <a:solidFill>
                  <a:srgbClr val="000000"/>
                </a:solidFill>
              </a:rPr>
              <a:t>Codex</a:t>
            </a:r>
            <a:r>
              <a:rPr lang="hu-HU" sz="2800" dirty="0">
                <a:solidFill>
                  <a:srgbClr val="000000"/>
                </a:solidFill>
              </a:rPr>
              <a:t> </a:t>
            </a:r>
            <a:r>
              <a:rPr lang="hu-HU" sz="2800" dirty="0" err="1">
                <a:solidFill>
                  <a:srgbClr val="000000"/>
                </a:solidFill>
              </a:rPr>
              <a:t>Iustinianus</a:t>
            </a:r>
            <a:r>
              <a:rPr lang="hu-HU" sz="2800" dirty="0">
                <a:solidFill>
                  <a:srgbClr val="000000"/>
                </a:solidFill>
              </a:rPr>
              <a:t>)</a:t>
            </a:r>
          </a:p>
          <a:p>
            <a:endParaRPr lang="hu-HU" sz="2800" dirty="0"/>
          </a:p>
          <a:p>
            <a:endParaRPr lang="hu-HU" sz="2800" dirty="0" smtClean="0"/>
          </a:p>
          <a:p>
            <a:endParaRPr lang="hu-HU" sz="2800" dirty="0" smtClean="0"/>
          </a:p>
        </p:txBody>
      </p:sp>
    </p:spTree>
    <p:extLst>
      <p:ext uri="{BB962C8B-B14F-4D97-AF65-F5344CB8AC3E}">
        <p14:creationId xmlns:p14="http://schemas.microsoft.com/office/powerpoint/2010/main" val="39550878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Alapfogalmak</a:t>
            </a:r>
          </a:p>
        </p:txBody>
      </p:sp>
      <p:sp>
        <p:nvSpPr>
          <p:cNvPr id="1843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1"/>
            <a:ext cx="8003232" cy="4525963"/>
          </a:xfrm>
        </p:spPr>
        <p:txBody>
          <a:bodyPr/>
          <a:lstStyle/>
          <a:p>
            <a:r>
              <a:rPr lang="hu-HU" sz="2800" dirty="0" err="1" smtClean="0"/>
              <a:t>Jeremy</a:t>
            </a:r>
            <a:r>
              <a:rPr lang="hu-HU" sz="2800" dirty="0" smtClean="0"/>
              <a:t> </a:t>
            </a:r>
            <a:r>
              <a:rPr lang="hu-HU" sz="2800" dirty="0" err="1" smtClean="0"/>
              <a:t>Bentham</a:t>
            </a:r>
            <a:r>
              <a:rPr lang="hu-HU" sz="2800" dirty="0" smtClean="0"/>
              <a:t> (1748-1832)</a:t>
            </a:r>
          </a:p>
          <a:p>
            <a:r>
              <a:rPr lang="hu-HU" sz="2800" dirty="0" smtClean="0"/>
              <a:t>1800: ‘</a:t>
            </a:r>
            <a:r>
              <a:rPr lang="hu-HU" sz="2800" dirty="0" err="1" smtClean="0"/>
              <a:t>codify</a:t>
            </a:r>
            <a:r>
              <a:rPr lang="hu-HU" sz="2800" dirty="0" smtClean="0"/>
              <a:t>’ = kodifikáció </a:t>
            </a:r>
          </a:p>
          <a:p>
            <a:r>
              <a:rPr lang="hu-HU" sz="2800" dirty="0" smtClean="0"/>
              <a:t>1815: </a:t>
            </a:r>
            <a:r>
              <a:rPr lang="hu-HU" sz="2800" dirty="0" err="1" smtClean="0"/>
              <a:t>codification</a:t>
            </a:r>
            <a:r>
              <a:rPr lang="hu-HU" sz="2800" dirty="0" smtClean="0"/>
              <a:t> = kodifikáció</a:t>
            </a:r>
          </a:p>
          <a:p>
            <a:r>
              <a:rPr lang="hu-HU" sz="2800" dirty="0" smtClean="0"/>
              <a:t>1830: </a:t>
            </a:r>
            <a:r>
              <a:rPr lang="hu-HU" sz="2800" dirty="0" err="1" smtClean="0"/>
              <a:t>codifier</a:t>
            </a:r>
            <a:r>
              <a:rPr lang="hu-HU" sz="2800" dirty="0" smtClean="0"/>
              <a:t> = kodifikátor</a:t>
            </a:r>
          </a:p>
          <a:p>
            <a:endParaRPr lang="hu-HU" sz="28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 kodifikátor szakmája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7931224" cy="4525963"/>
          </a:xfrm>
        </p:spPr>
        <p:txBody>
          <a:bodyPr/>
          <a:lstStyle/>
          <a:p>
            <a:r>
              <a:rPr lang="hu-HU" dirty="0" smtClean="0"/>
              <a:t>Kodifikátor ≠ jogszabályíró jogász</a:t>
            </a:r>
          </a:p>
          <a:p>
            <a:endParaRPr lang="hu-HU" dirty="0"/>
          </a:p>
          <a:p>
            <a:pPr lvl="0"/>
            <a:r>
              <a:rPr lang="hu-HU" dirty="0">
                <a:solidFill>
                  <a:srgbClr val="000000"/>
                </a:solidFill>
              </a:rPr>
              <a:t>Kodifikáció = </a:t>
            </a:r>
          </a:p>
          <a:p>
            <a:pPr lvl="0"/>
            <a:r>
              <a:rPr lang="hu-HU" dirty="0">
                <a:solidFill>
                  <a:srgbClr val="000000"/>
                </a:solidFill>
              </a:rPr>
              <a:t>absztrahálás</a:t>
            </a:r>
          </a:p>
          <a:p>
            <a:pPr lvl="0"/>
            <a:r>
              <a:rPr lang="hu-HU" dirty="0">
                <a:solidFill>
                  <a:srgbClr val="000000"/>
                </a:solidFill>
              </a:rPr>
              <a:t>tételek megállapítása</a:t>
            </a:r>
          </a:p>
          <a:p>
            <a:pPr lvl="0"/>
            <a:r>
              <a:rPr lang="hu-HU" dirty="0">
                <a:solidFill>
                  <a:srgbClr val="000000"/>
                </a:solidFill>
              </a:rPr>
              <a:t>rendszerbe foglalás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3022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 kodifikátor szakmája</a:t>
            </a:r>
            <a:endParaRPr lang="hu-HU" dirty="0">
              <a:solidFill>
                <a:schemeClr val="tx1"/>
              </a:solidFill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hu-HU" dirty="0" smtClean="0"/>
              <a:t>Kodifikátor = </a:t>
            </a:r>
          </a:p>
          <a:p>
            <a:r>
              <a:rPr lang="hu-HU" dirty="0" smtClean="0"/>
              <a:t>jogtudó  </a:t>
            </a:r>
          </a:p>
          <a:p>
            <a:r>
              <a:rPr lang="hu-HU" dirty="0" smtClean="0"/>
              <a:t>jogtudós </a:t>
            </a:r>
          </a:p>
          <a:p>
            <a:r>
              <a:rPr lang="hu-HU" dirty="0" smtClean="0"/>
              <a:t>művész</a:t>
            </a:r>
          </a:p>
          <a:p>
            <a:r>
              <a:rPr lang="hu-HU" dirty="0" smtClean="0"/>
              <a:t>nyelvész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707904" y="1600201"/>
            <a:ext cx="4978896" cy="4525963"/>
          </a:xfrm>
        </p:spPr>
        <p:txBody>
          <a:bodyPr/>
          <a:lstStyle/>
          <a:p>
            <a:r>
              <a:rPr lang="hu-HU" dirty="0" err="1" smtClean="0"/>
              <a:t>Kodifikátori</a:t>
            </a:r>
            <a:r>
              <a:rPr lang="hu-HU" dirty="0" smtClean="0"/>
              <a:t> tulajdonságok:</a:t>
            </a:r>
          </a:p>
          <a:p>
            <a:r>
              <a:rPr lang="hu-HU" sz="2400" dirty="0" smtClean="0"/>
              <a:t>empátia</a:t>
            </a:r>
          </a:p>
          <a:p>
            <a:r>
              <a:rPr lang="hu-HU" sz="2400" dirty="0" smtClean="0"/>
              <a:t>vitakészség</a:t>
            </a:r>
          </a:p>
          <a:p>
            <a:r>
              <a:rPr lang="hu-HU" sz="2400" dirty="0" smtClean="0"/>
              <a:t>rugalmasság</a:t>
            </a:r>
          </a:p>
          <a:p>
            <a:r>
              <a:rPr lang="hu-HU" sz="2400" dirty="0" smtClean="0"/>
              <a:t>döntésképesség</a:t>
            </a:r>
          </a:p>
          <a:p>
            <a:r>
              <a:rPr lang="hu-HU" sz="2400" dirty="0" smtClean="0"/>
              <a:t>absztrahálási képesség</a:t>
            </a:r>
          </a:p>
          <a:p>
            <a:r>
              <a:rPr lang="hu-HU" sz="2400" dirty="0" smtClean="0"/>
              <a:t>rendszerezési készség</a:t>
            </a:r>
          </a:p>
          <a:p>
            <a:r>
              <a:rPr lang="hu-HU" sz="2400" dirty="0" smtClean="0"/>
              <a:t>fogalmazási készség</a:t>
            </a:r>
          </a:p>
          <a:p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3777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400" dirty="0" smtClean="0">
                <a:solidFill>
                  <a:schemeClr val="tx1"/>
                </a:solidFill>
              </a:rPr>
              <a:t>1. Az ősi jog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205288"/>
          </a:xfrm>
        </p:spPr>
        <p:txBody>
          <a:bodyPr/>
          <a:lstStyle/>
          <a:p>
            <a:pPr eaLnBrk="1" hangingPunct="1"/>
            <a:endParaRPr lang="hu-HU" dirty="0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hu-HU" sz="4800" dirty="0" smtClean="0"/>
              <a:t>„Ibi </a:t>
            </a:r>
            <a:r>
              <a:rPr lang="hu-HU" sz="4800" dirty="0" err="1" smtClean="0"/>
              <a:t>societas</a:t>
            </a:r>
            <a:r>
              <a:rPr lang="hu-HU" sz="4800" dirty="0" smtClean="0"/>
              <a:t> </a:t>
            </a:r>
            <a:r>
              <a:rPr lang="hu-HU" sz="4800" dirty="0" err="1" smtClean="0"/>
              <a:t>ubi</a:t>
            </a:r>
            <a:r>
              <a:rPr lang="hu-HU" sz="4800" dirty="0" smtClean="0"/>
              <a:t> </a:t>
            </a:r>
            <a:r>
              <a:rPr lang="hu-HU" sz="4800" dirty="0" err="1" smtClean="0"/>
              <a:t>ius</a:t>
            </a:r>
            <a:r>
              <a:rPr lang="hu-HU" sz="4800" dirty="0" smtClean="0"/>
              <a:t>”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 dirty="0" smtClean="0">
                <a:solidFill>
                  <a:schemeClr val="tx1"/>
                </a:solidFill>
              </a:rPr>
              <a:t>1. Az ősi jog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 smtClean="0"/>
              <a:t>A jog működésének mechanizmusa</a:t>
            </a:r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250847" y="3420046"/>
            <a:ext cx="2016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kezdetlegesség</a:t>
            </a:r>
          </a:p>
        </p:txBody>
      </p:sp>
      <p:sp>
        <p:nvSpPr>
          <p:cNvPr id="186373" name="Text Box 5"/>
          <p:cNvSpPr txBox="1">
            <a:spLocks noChangeArrowheads="1"/>
          </p:cNvSpPr>
          <p:nvPr/>
        </p:nvSpPr>
        <p:spPr bwMode="auto">
          <a:xfrm>
            <a:off x="2700347" y="3429000"/>
            <a:ext cx="2016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kiszolgáltatottság</a:t>
            </a:r>
          </a:p>
        </p:txBody>
      </p:sp>
      <p:sp>
        <p:nvSpPr>
          <p:cNvPr id="186374" name="Text Box 6"/>
          <p:cNvSpPr txBox="1">
            <a:spLocks noChangeArrowheads="1"/>
          </p:cNvSpPr>
          <p:nvPr/>
        </p:nvSpPr>
        <p:spPr bwMode="auto">
          <a:xfrm>
            <a:off x="5003810" y="3429000"/>
            <a:ext cx="2087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egymásrautaltság</a:t>
            </a: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2771775" y="2636839"/>
            <a:ext cx="23050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Természeti kényszer </a:t>
            </a:r>
          </a:p>
        </p:txBody>
      </p:sp>
      <p:sp>
        <p:nvSpPr>
          <p:cNvPr id="186376" name="Text Box 8"/>
          <p:cNvSpPr txBox="1">
            <a:spLocks noChangeArrowheads="1"/>
          </p:cNvSpPr>
          <p:nvPr/>
        </p:nvSpPr>
        <p:spPr bwMode="auto">
          <a:xfrm>
            <a:off x="5076845" y="4149725"/>
            <a:ext cx="1800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csoporttudat</a:t>
            </a:r>
          </a:p>
        </p:txBody>
      </p:sp>
      <p:sp>
        <p:nvSpPr>
          <p:cNvPr id="186377" name="Text Box 9"/>
          <p:cNvSpPr txBox="1">
            <a:spLocks noChangeArrowheads="1"/>
          </p:cNvSpPr>
          <p:nvPr/>
        </p:nvSpPr>
        <p:spPr bwMode="auto">
          <a:xfrm>
            <a:off x="5076825" y="4941888"/>
            <a:ext cx="19446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csoportkohézió</a:t>
            </a:r>
          </a:p>
        </p:txBody>
      </p:sp>
      <p:sp>
        <p:nvSpPr>
          <p:cNvPr id="186378" name="Text Box 10"/>
          <p:cNvSpPr txBox="1">
            <a:spLocks noChangeArrowheads="1"/>
          </p:cNvSpPr>
          <p:nvPr/>
        </p:nvSpPr>
        <p:spPr bwMode="auto">
          <a:xfrm>
            <a:off x="5148279" y="5661025"/>
            <a:ext cx="1800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normakövetés</a:t>
            </a:r>
          </a:p>
        </p:txBody>
      </p:sp>
      <p:sp>
        <p:nvSpPr>
          <p:cNvPr id="186379" name="Text Box 11"/>
          <p:cNvSpPr txBox="1">
            <a:spLocks noChangeArrowheads="1"/>
          </p:cNvSpPr>
          <p:nvPr/>
        </p:nvSpPr>
        <p:spPr bwMode="auto">
          <a:xfrm>
            <a:off x="2771778" y="4508500"/>
            <a:ext cx="1584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egyenlőség</a:t>
            </a:r>
          </a:p>
        </p:txBody>
      </p:sp>
      <p:sp>
        <p:nvSpPr>
          <p:cNvPr id="186380" name="AutoShape 12"/>
          <p:cNvSpPr>
            <a:spLocks noChangeArrowheads="1"/>
          </p:cNvSpPr>
          <p:nvPr/>
        </p:nvSpPr>
        <p:spPr bwMode="auto">
          <a:xfrm>
            <a:off x="4572000" y="3284540"/>
            <a:ext cx="431800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1" name="AutoShape 13"/>
          <p:cNvSpPr>
            <a:spLocks noChangeArrowheads="1"/>
          </p:cNvSpPr>
          <p:nvPr/>
        </p:nvSpPr>
        <p:spPr bwMode="auto">
          <a:xfrm>
            <a:off x="2124075" y="3284540"/>
            <a:ext cx="431800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2" name="AutoShape 14"/>
          <p:cNvSpPr>
            <a:spLocks noChangeArrowheads="1"/>
          </p:cNvSpPr>
          <p:nvPr/>
        </p:nvSpPr>
        <p:spPr bwMode="auto">
          <a:xfrm rot="5400000">
            <a:off x="5724526" y="3644916"/>
            <a:ext cx="431800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3" name="AutoShape 15"/>
          <p:cNvSpPr>
            <a:spLocks noChangeArrowheads="1"/>
          </p:cNvSpPr>
          <p:nvPr/>
        </p:nvSpPr>
        <p:spPr bwMode="auto">
          <a:xfrm rot="5400000">
            <a:off x="5653088" y="4364054"/>
            <a:ext cx="431800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4" name="AutoShape 16"/>
          <p:cNvSpPr>
            <a:spLocks noChangeArrowheads="1"/>
          </p:cNvSpPr>
          <p:nvPr/>
        </p:nvSpPr>
        <p:spPr bwMode="auto">
          <a:xfrm rot="5400000">
            <a:off x="5653088" y="5156216"/>
            <a:ext cx="431800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5" name="AutoShape 17"/>
          <p:cNvSpPr>
            <a:spLocks noChangeArrowheads="1"/>
          </p:cNvSpPr>
          <p:nvPr/>
        </p:nvSpPr>
        <p:spPr bwMode="auto">
          <a:xfrm rot="5400000">
            <a:off x="3563938" y="2852754"/>
            <a:ext cx="431800" cy="720725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6386" name="Line 18"/>
          <p:cNvSpPr>
            <a:spLocks noChangeShapeType="1"/>
          </p:cNvSpPr>
          <p:nvPr/>
        </p:nvSpPr>
        <p:spPr bwMode="auto">
          <a:xfrm>
            <a:off x="3708400" y="386080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86387" name="Line 19"/>
          <p:cNvSpPr>
            <a:spLocks noChangeShapeType="1"/>
          </p:cNvSpPr>
          <p:nvPr/>
        </p:nvSpPr>
        <p:spPr bwMode="auto">
          <a:xfrm flipH="1">
            <a:off x="4211638" y="4437080"/>
            <a:ext cx="792162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86388" name="Line 20"/>
          <p:cNvSpPr>
            <a:spLocks noChangeShapeType="1"/>
          </p:cNvSpPr>
          <p:nvPr/>
        </p:nvSpPr>
        <p:spPr bwMode="auto">
          <a:xfrm flipH="1">
            <a:off x="4211638" y="3644901"/>
            <a:ext cx="1008062" cy="1006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86389" name="Line 21"/>
          <p:cNvSpPr>
            <a:spLocks noChangeShapeType="1"/>
          </p:cNvSpPr>
          <p:nvPr/>
        </p:nvSpPr>
        <p:spPr bwMode="auto">
          <a:xfrm>
            <a:off x="4140217" y="4797441"/>
            <a:ext cx="936625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2310" name="Text Box 22"/>
          <p:cNvSpPr txBox="1">
            <a:spLocks noChangeArrowheads="1"/>
          </p:cNvSpPr>
          <p:nvPr/>
        </p:nvSpPr>
        <p:spPr bwMode="auto">
          <a:xfrm>
            <a:off x="6300799" y="4581525"/>
            <a:ext cx="25923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közösségi kényszer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 dirty="0" smtClean="0">
                <a:solidFill>
                  <a:schemeClr val="tx1"/>
                </a:solidFill>
              </a:rPr>
              <a:t>1. Az ősi jog</a:t>
            </a:r>
            <a:endParaRPr lang="hu-HU" sz="3200" dirty="0" smtClean="0">
              <a:solidFill>
                <a:schemeClr val="tx1"/>
              </a:solidFill>
            </a:endParaRPr>
          </a:p>
        </p:txBody>
      </p:sp>
      <p:sp>
        <p:nvSpPr>
          <p:cNvPr id="187395" name="Oval 3"/>
          <p:cNvSpPr>
            <a:spLocks noChangeArrowheads="1"/>
          </p:cNvSpPr>
          <p:nvPr/>
        </p:nvSpPr>
        <p:spPr bwMode="auto">
          <a:xfrm>
            <a:off x="5364163" y="1773240"/>
            <a:ext cx="2303462" cy="158432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7396" name="Oval 4"/>
          <p:cNvSpPr>
            <a:spLocks noChangeArrowheads="1"/>
          </p:cNvSpPr>
          <p:nvPr/>
        </p:nvSpPr>
        <p:spPr bwMode="auto">
          <a:xfrm>
            <a:off x="539765" y="1773240"/>
            <a:ext cx="2303463" cy="158432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7397" name="Text Box 5"/>
          <p:cNvSpPr txBox="1">
            <a:spLocks noChangeArrowheads="1"/>
          </p:cNvSpPr>
          <p:nvPr/>
        </p:nvSpPr>
        <p:spPr bwMode="auto">
          <a:xfrm>
            <a:off x="900131" y="2205053"/>
            <a:ext cx="15843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/>
              <a:t>Saját közösség</a:t>
            </a:r>
          </a:p>
        </p:txBody>
      </p:sp>
      <p:sp>
        <p:nvSpPr>
          <p:cNvPr id="187398" name="Text Box 6"/>
          <p:cNvSpPr txBox="1">
            <a:spLocks noChangeArrowheads="1"/>
          </p:cNvSpPr>
          <p:nvPr/>
        </p:nvSpPr>
        <p:spPr bwMode="auto">
          <a:xfrm>
            <a:off x="5580063" y="2205053"/>
            <a:ext cx="16557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/>
              <a:t>Idegen közösség</a:t>
            </a:r>
          </a:p>
        </p:txBody>
      </p:sp>
      <p:sp>
        <p:nvSpPr>
          <p:cNvPr id="187399" name="AutoShape 7"/>
          <p:cNvSpPr>
            <a:spLocks noChangeArrowheads="1"/>
          </p:cNvSpPr>
          <p:nvPr/>
        </p:nvSpPr>
        <p:spPr bwMode="auto">
          <a:xfrm>
            <a:off x="179388" y="2276492"/>
            <a:ext cx="976312" cy="976313"/>
          </a:xfrm>
          <a:custGeom>
            <a:avLst/>
            <a:gdLst>
              <a:gd name="T0" fmla="*/ 997213756 w 21600"/>
              <a:gd name="T1" fmla="*/ 0 h 21600"/>
              <a:gd name="T2" fmla="*/ 249326400 w 21600"/>
              <a:gd name="T3" fmla="*/ 997309516 h 21600"/>
              <a:gd name="T4" fmla="*/ 997213756 w 21600"/>
              <a:gd name="T5" fmla="*/ 498653673 h 21600"/>
              <a:gd name="T6" fmla="*/ 2147483647 w 21600"/>
              <a:gd name="T7" fmla="*/ 997309516 h 21600"/>
              <a:gd name="T8" fmla="*/ 1745284351 w 21600"/>
              <a:gd name="T9" fmla="*/ 1495963732 h 21600"/>
              <a:gd name="T10" fmla="*/ 1246631731 w 21600"/>
              <a:gd name="T11" fmla="*/ 99730951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7400" name="AutoShape 8"/>
          <p:cNvSpPr>
            <a:spLocks noChangeArrowheads="1"/>
          </p:cNvSpPr>
          <p:nvPr/>
        </p:nvSpPr>
        <p:spPr bwMode="auto">
          <a:xfrm rot="10632157">
            <a:off x="107962" y="2565416"/>
            <a:ext cx="976313" cy="976313"/>
          </a:xfrm>
          <a:custGeom>
            <a:avLst/>
            <a:gdLst>
              <a:gd name="T0" fmla="*/ 997215501 w 21600"/>
              <a:gd name="T1" fmla="*/ 0 h 21600"/>
              <a:gd name="T2" fmla="*/ 249326837 w 21600"/>
              <a:gd name="T3" fmla="*/ 997309516 h 21600"/>
              <a:gd name="T4" fmla="*/ 997215501 w 21600"/>
              <a:gd name="T5" fmla="*/ 498653673 h 21600"/>
              <a:gd name="T6" fmla="*/ 2147483647 w 21600"/>
              <a:gd name="T7" fmla="*/ 997309516 h 21600"/>
              <a:gd name="T8" fmla="*/ 1745290478 w 21600"/>
              <a:gd name="T9" fmla="*/ 1495963732 h 21600"/>
              <a:gd name="T10" fmla="*/ 1246636624 w 21600"/>
              <a:gd name="T11" fmla="*/ 997309516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7401" name="AutoShape 9"/>
          <p:cNvSpPr>
            <a:spLocks noChangeArrowheads="1"/>
          </p:cNvSpPr>
          <p:nvPr/>
        </p:nvSpPr>
        <p:spPr bwMode="auto">
          <a:xfrm>
            <a:off x="3563960" y="2133600"/>
            <a:ext cx="1152525" cy="720725"/>
          </a:xfrm>
          <a:prstGeom prst="leftRightArrow">
            <a:avLst>
              <a:gd name="adj1" fmla="val 50000"/>
              <a:gd name="adj2" fmla="val 31982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7402" name="Text Box 10"/>
          <p:cNvSpPr txBox="1">
            <a:spLocks noChangeArrowheads="1"/>
          </p:cNvSpPr>
          <p:nvPr/>
        </p:nvSpPr>
        <p:spPr bwMode="auto">
          <a:xfrm>
            <a:off x="1258901" y="3860815"/>
            <a:ext cx="1368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Belső konfliktus</a:t>
            </a:r>
          </a:p>
        </p:txBody>
      </p:sp>
      <p:sp>
        <p:nvSpPr>
          <p:cNvPr id="187403" name="Text Box 11"/>
          <p:cNvSpPr txBox="1">
            <a:spLocks noChangeArrowheads="1"/>
          </p:cNvSpPr>
          <p:nvPr/>
        </p:nvSpPr>
        <p:spPr bwMode="auto">
          <a:xfrm>
            <a:off x="5724525" y="3860815"/>
            <a:ext cx="129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Külső konfliktus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400" dirty="0" smtClean="0">
                <a:solidFill>
                  <a:schemeClr val="tx1"/>
                </a:solidFill>
              </a:rPr>
              <a:t>1. Az ősi jog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3068961"/>
            <a:ext cx="8229600" cy="1584176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hu-HU" sz="4000" dirty="0" smtClean="0"/>
              <a:t>A jog célja: a konfliktusok kezelése</a:t>
            </a:r>
          </a:p>
          <a:p>
            <a:pPr eaLnBrk="1" hangingPunct="1"/>
            <a:endParaRPr lang="hu-HU" dirty="0" smtClean="0">
              <a:solidFill>
                <a:schemeClr val="bg1"/>
              </a:solidFill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043012" y="4724400"/>
            <a:ext cx="6842125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>
                <a:solidFill>
                  <a:schemeClr val="bg1"/>
                </a:solidFill>
              </a:rPr>
              <a:t/>
            </a:r>
            <a:br>
              <a:rPr lang="hu-HU" dirty="0">
                <a:solidFill>
                  <a:schemeClr val="bg1"/>
                </a:solidFill>
              </a:rPr>
            </a:br>
            <a:r>
              <a:rPr lang="hu-HU" dirty="0" smtClean="0"/>
              <a:t>(A konfliktuskezelés eszköze: a norma megállapítása </a:t>
            </a:r>
          </a:p>
          <a:p>
            <a:pPr algn="ctr">
              <a:spcBef>
                <a:spcPct val="50000"/>
              </a:spcBef>
            </a:pPr>
            <a:r>
              <a:rPr lang="hu-HU" dirty="0" smtClean="0"/>
              <a:t>A konfliktus fő forrása: a normasértés)</a:t>
            </a:r>
            <a:endParaRPr lang="hu-HU" dirty="0"/>
          </a:p>
          <a:p>
            <a:pPr algn="ctr">
              <a:spcBef>
                <a:spcPct val="50000"/>
              </a:spcBef>
            </a:pPr>
            <a:endParaRPr lang="hu-HU" sz="2800" dirty="0">
              <a:solidFill>
                <a:srgbClr val="FFCC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 dirty="0" smtClean="0">
                <a:solidFill>
                  <a:schemeClr val="tx1"/>
                </a:solidFill>
              </a:rPr>
              <a:t>1. Az ősi jog</a:t>
            </a:r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Belső válasz a normasértésekre</a:t>
            </a:r>
          </a:p>
          <a:p>
            <a:endParaRPr lang="hu-HU" dirty="0" smtClean="0">
              <a:solidFill>
                <a:srgbClr val="FFCC00"/>
              </a:solidFill>
            </a:endParaRPr>
          </a:p>
        </p:txBody>
      </p:sp>
      <p:sp>
        <p:nvSpPr>
          <p:cNvPr id="189444" name="Text Box 4"/>
          <p:cNvSpPr txBox="1">
            <a:spLocks noChangeArrowheads="1"/>
          </p:cNvSpPr>
          <p:nvPr/>
        </p:nvSpPr>
        <p:spPr bwMode="auto">
          <a:xfrm>
            <a:off x="769520" y="3114820"/>
            <a:ext cx="24479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Megvetés, megszégyenítés</a:t>
            </a:r>
          </a:p>
        </p:txBody>
      </p:sp>
      <p:sp>
        <p:nvSpPr>
          <p:cNvPr id="189445" name="Text Box 5"/>
          <p:cNvSpPr txBox="1">
            <a:spLocks noChangeArrowheads="1"/>
          </p:cNvSpPr>
          <p:nvPr/>
        </p:nvSpPr>
        <p:spPr bwMode="auto">
          <a:xfrm>
            <a:off x="6156331" y="3068654"/>
            <a:ext cx="2519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Kiközösítés</a:t>
            </a:r>
          </a:p>
        </p:txBody>
      </p:sp>
      <p:sp>
        <p:nvSpPr>
          <p:cNvPr id="189446" name="AutoShape 6"/>
          <p:cNvSpPr>
            <a:spLocks noChangeArrowheads="1"/>
          </p:cNvSpPr>
          <p:nvPr/>
        </p:nvSpPr>
        <p:spPr bwMode="auto">
          <a:xfrm>
            <a:off x="1043008" y="2492391"/>
            <a:ext cx="935037" cy="5762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47" name="AutoShape 7"/>
          <p:cNvSpPr>
            <a:spLocks noChangeArrowheads="1"/>
          </p:cNvSpPr>
          <p:nvPr/>
        </p:nvSpPr>
        <p:spPr bwMode="auto">
          <a:xfrm>
            <a:off x="6516688" y="3789378"/>
            <a:ext cx="935037" cy="5762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48" name="AutoShape 8"/>
          <p:cNvSpPr>
            <a:spLocks noChangeArrowheads="1"/>
          </p:cNvSpPr>
          <p:nvPr/>
        </p:nvSpPr>
        <p:spPr bwMode="auto">
          <a:xfrm>
            <a:off x="1116033" y="3933841"/>
            <a:ext cx="935037" cy="5762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49" name="AutoShape 9"/>
          <p:cNvSpPr>
            <a:spLocks noChangeArrowheads="1"/>
          </p:cNvSpPr>
          <p:nvPr/>
        </p:nvSpPr>
        <p:spPr bwMode="auto">
          <a:xfrm>
            <a:off x="6443666" y="2420953"/>
            <a:ext cx="935037" cy="5762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89450" name="Text Box 10"/>
          <p:cNvSpPr txBox="1">
            <a:spLocks noChangeArrowheads="1"/>
          </p:cNvSpPr>
          <p:nvPr/>
        </p:nvSpPr>
        <p:spPr bwMode="auto">
          <a:xfrm>
            <a:off x="589205" y="4941904"/>
            <a:ext cx="25923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konfliktusfeloldás</a:t>
            </a:r>
          </a:p>
        </p:txBody>
      </p:sp>
      <p:sp>
        <p:nvSpPr>
          <p:cNvPr id="189451" name="Text Box 11"/>
          <p:cNvSpPr txBox="1">
            <a:spLocks noChangeArrowheads="1"/>
          </p:cNvSpPr>
          <p:nvPr/>
        </p:nvSpPr>
        <p:spPr bwMode="auto">
          <a:xfrm>
            <a:off x="6011863" y="4941904"/>
            <a:ext cx="2952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konfliktuselhárítás</a:t>
            </a:r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2771789" y="5589588"/>
            <a:ext cx="41052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3200" dirty="0"/>
              <a:t>Cél és eredmény: konfliktusmente</a:t>
            </a:r>
            <a:r>
              <a:rPr lang="hu-HU" sz="3200" dirty="0">
                <a:solidFill>
                  <a:schemeClr val="bg1"/>
                </a:solidFill>
              </a:rPr>
              <a:t>sség</a:t>
            </a:r>
          </a:p>
        </p:txBody>
      </p:sp>
      <p:sp>
        <p:nvSpPr>
          <p:cNvPr id="189453" name="Line 13"/>
          <p:cNvSpPr>
            <a:spLocks noChangeShapeType="1"/>
          </p:cNvSpPr>
          <p:nvPr/>
        </p:nvSpPr>
        <p:spPr bwMode="auto">
          <a:xfrm>
            <a:off x="2700341" y="5516579"/>
            <a:ext cx="287337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89454" name="Line 14"/>
          <p:cNvSpPr>
            <a:spLocks noChangeShapeType="1"/>
          </p:cNvSpPr>
          <p:nvPr/>
        </p:nvSpPr>
        <p:spPr bwMode="auto">
          <a:xfrm flipH="1">
            <a:off x="6156325" y="5516579"/>
            <a:ext cx="287338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5400" dirty="0" smtClean="0">
                <a:solidFill>
                  <a:schemeClr val="tx1"/>
                </a:solidFill>
              </a:rPr>
              <a:t>1. Az ősi jog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Külső válasz a normasértésekre </a:t>
            </a:r>
          </a:p>
          <a:p>
            <a:pPr algn="ctr">
              <a:buFontTx/>
              <a:buNone/>
            </a:pPr>
            <a:r>
              <a:rPr lang="hu-HU" dirty="0" smtClean="0"/>
              <a:t>Cél:  a külső támadások elhárítása</a:t>
            </a:r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3132162" y="3068654"/>
            <a:ext cx="25923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400" dirty="0"/>
              <a:t>Azonnali viszonttámadás</a:t>
            </a:r>
          </a:p>
        </p:txBody>
      </p:sp>
      <p:sp>
        <p:nvSpPr>
          <p:cNvPr id="190469" name="Text Box 5"/>
          <p:cNvSpPr txBox="1">
            <a:spLocks noChangeArrowheads="1"/>
          </p:cNvSpPr>
          <p:nvPr/>
        </p:nvSpPr>
        <p:spPr bwMode="auto">
          <a:xfrm>
            <a:off x="468313" y="4724416"/>
            <a:ext cx="2735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Kárpótlás</a:t>
            </a:r>
          </a:p>
        </p:txBody>
      </p:sp>
      <p:sp>
        <p:nvSpPr>
          <p:cNvPr id="190470" name="Text Box 6"/>
          <p:cNvSpPr txBox="1">
            <a:spLocks noChangeArrowheads="1"/>
          </p:cNvSpPr>
          <p:nvPr/>
        </p:nvSpPr>
        <p:spPr bwMode="auto">
          <a:xfrm>
            <a:off x="6300789" y="4724416"/>
            <a:ext cx="2447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hu-HU" sz="2400" dirty="0"/>
              <a:t>Visszarettentés</a:t>
            </a:r>
          </a:p>
        </p:txBody>
      </p:sp>
      <p:sp>
        <p:nvSpPr>
          <p:cNvPr id="190471" name="AutoShape 7"/>
          <p:cNvSpPr>
            <a:spLocks noChangeArrowheads="1"/>
          </p:cNvSpPr>
          <p:nvPr/>
        </p:nvSpPr>
        <p:spPr bwMode="auto">
          <a:xfrm rot="3454192">
            <a:off x="2051050" y="4149725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0472" name="AutoShape 8"/>
          <p:cNvSpPr>
            <a:spLocks noChangeArrowheads="1"/>
          </p:cNvSpPr>
          <p:nvPr/>
        </p:nvSpPr>
        <p:spPr bwMode="auto">
          <a:xfrm>
            <a:off x="3995738" y="4581527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0473" name="AutoShape 9"/>
          <p:cNvSpPr>
            <a:spLocks noChangeArrowheads="1"/>
          </p:cNvSpPr>
          <p:nvPr/>
        </p:nvSpPr>
        <p:spPr bwMode="auto">
          <a:xfrm rot="-3076411">
            <a:off x="5759450" y="4113213"/>
            <a:ext cx="863600" cy="6477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0474" name="Text Box 10"/>
          <p:cNvSpPr txBox="1">
            <a:spLocks noChangeArrowheads="1"/>
          </p:cNvSpPr>
          <p:nvPr/>
        </p:nvSpPr>
        <p:spPr bwMode="auto">
          <a:xfrm>
            <a:off x="3563962" y="5805489"/>
            <a:ext cx="180022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000" dirty="0"/>
              <a:t>Bosszú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400" dirty="0" smtClean="0">
                <a:solidFill>
                  <a:schemeClr val="tx1"/>
                </a:solidFill>
              </a:rPr>
              <a:t>1. Az ősi jog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205288"/>
          </a:xfrm>
        </p:spPr>
        <p:txBody>
          <a:bodyPr/>
          <a:lstStyle/>
          <a:p>
            <a:pPr eaLnBrk="1" hangingPunct="1"/>
            <a:r>
              <a:rPr lang="hu-HU" sz="2800" b="1" dirty="0" smtClean="0"/>
              <a:t>Nincs bűncselekmény</a:t>
            </a:r>
            <a:r>
              <a:rPr lang="hu-HU" sz="2800" dirty="0" smtClean="0"/>
              <a:t>, csak konfliktushoz vezető sértés</a:t>
            </a:r>
          </a:p>
          <a:p>
            <a:pPr eaLnBrk="1" hangingPunct="1"/>
            <a:r>
              <a:rPr lang="hu-HU" sz="2800" b="1" dirty="0" smtClean="0"/>
              <a:t>Nincs büntetés, </a:t>
            </a:r>
            <a:r>
              <a:rPr lang="hu-HU" sz="2800" dirty="0" smtClean="0"/>
              <a:t>csak konfliktuselhárító aktus</a:t>
            </a:r>
          </a:p>
          <a:p>
            <a:pPr eaLnBrk="1" hangingPunct="1"/>
            <a:r>
              <a:rPr lang="hu-HU" sz="2800" b="1" dirty="0" smtClean="0"/>
              <a:t>Nincs büntetőjog</a:t>
            </a:r>
            <a:r>
              <a:rPr lang="hu-HU" sz="2800" dirty="0" smtClean="0"/>
              <a:t>, csak eseti jogi válaszok a konfliktusszituációra</a:t>
            </a:r>
          </a:p>
          <a:p>
            <a:pPr eaLnBrk="1" hangingPunct="1"/>
            <a:r>
              <a:rPr lang="hu-HU" sz="2800" b="1" dirty="0" smtClean="0"/>
              <a:t>(Nincs írott jog, csak gyakorlat)</a:t>
            </a:r>
          </a:p>
          <a:p>
            <a:pPr eaLnBrk="1" hangingPunct="1"/>
            <a:endParaRPr lang="hu-HU" sz="2800" dirty="0" smtClean="0">
              <a:solidFill>
                <a:schemeClr val="bg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800" dirty="0" smtClean="0">
                <a:solidFill>
                  <a:schemeClr val="tx1"/>
                </a:solidFill>
              </a:rPr>
              <a:t>2. Az átmenet</a:t>
            </a:r>
            <a:br>
              <a:rPr lang="hu-HU" sz="4800" dirty="0" smtClean="0">
                <a:solidFill>
                  <a:schemeClr val="tx1"/>
                </a:solidFill>
              </a:rPr>
            </a:br>
            <a:endParaRPr lang="hu-HU" sz="4000" dirty="0" smtClean="0">
              <a:solidFill>
                <a:schemeClr val="tx1"/>
              </a:solidFill>
            </a:endParaRPr>
          </a:p>
        </p:txBody>
      </p:sp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323867" y="3141663"/>
            <a:ext cx="22320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Technikai fejlettség</a:t>
            </a:r>
          </a:p>
        </p:txBody>
      </p:sp>
      <p:sp>
        <p:nvSpPr>
          <p:cNvPr id="192516" name="Text Box 4"/>
          <p:cNvSpPr txBox="1">
            <a:spLocks noChangeArrowheads="1"/>
          </p:cNvSpPr>
          <p:nvPr/>
        </p:nvSpPr>
        <p:spPr bwMode="auto">
          <a:xfrm>
            <a:off x="3132138" y="3068653"/>
            <a:ext cx="24495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Kiszolgáltatottság megszűnése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3203599" y="1628790"/>
            <a:ext cx="26638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dirty="0"/>
              <a:t>Természeti kényszer meggyengülése</a:t>
            </a:r>
          </a:p>
        </p:txBody>
      </p:sp>
      <p:sp>
        <p:nvSpPr>
          <p:cNvPr id="192518" name="Text Box 6"/>
          <p:cNvSpPr txBox="1">
            <a:spLocks noChangeArrowheads="1"/>
          </p:cNvSpPr>
          <p:nvPr/>
        </p:nvSpPr>
        <p:spPr bwMode="auto">
          <a:xfrm>
            <a:off x="6011863" y="2997215"/>
            <a:ext cx="20891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/>
              <a:t>Egymásrautaltság csökkenése</a:t>
            </a:r>
          </a:p>
        </p:txBody>
      </p:sp>
      <p:sp>
        <p:nvSpPr>
          <p:cNvPr id="192519" name="Text Box 7"/>
          <p:cNvSpPr txBox="1">
            <a:spLocks noChangeArrowheads="1"/>
          </p:cNvSpPr>
          <p:nvPr/>
        </p:nvSpPr>
        <p:spPr bwMode="auto">
          <a:xfrm>
            <a:off x="6084892" y="4076715"/>
            <a:ext cx="24479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Egyéni érdekek érvényesülése</a:t>
            </a:r>
          </a:p>
        </p:txBody>
      </p:sp>
      <p:sp>
        <p:nvSpPr>
          <p:cNvPr id="192520" name="Text Box 8"/>
          <p:cNvSpPr txBox="1">
            <a:spLocks noChangeArrowheads="1"/>
          </p:cNvSpPr>
          <p:nvPr/>
        </p:nvSpPr>
        <p:spPr bwMode="auto">
          <a:xfrm>
            <a:off x="5867400" y="5157803"/>
            <a:ext cx="29527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/>
              <a:t>Személyes felelősség megjelenése</a:t>
            </a:r>
          </a:p>
        </p:txBody>
      </p:sp>
      <p:sp>
        <p:nvSpPr>
          <p:cNvPr id="192521" name="Text Box 9"/>
          <p:cNvSpPr txBox="1">
            <a:spLocks noChangeArrowheads="1"/>
          </p:cNvSpPr>
          <p:nvPr/>
        </p:nvSpPr>
        <p:spPr bwMode="auto">
          <a:xfrm>
            <a:off x="3132138" y="4149725"/>
            <a:ext cx="2159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Gazdasági egyenlőtlenségek </a:t>
            </a:r>
            <a:r>
              <a:rPr lang="hu-HU" dirty="0" err="1"/>
              <a:t>kialakitása</a:t>
            </a:r>
            <a:endParaRPr lang="hu-HU" dirty="0"/>
          </a:p>
        </p:txBody>
      </p:sp>
      <p:sp>
        <p:nvSpPr>
          <p:cNvPr id="192522" name="AutoShape 10"/>
          <p:cNvSpPr>
            <a:spLocks noChangeArrowheads="1"/>
          </p:cNvSpPr>
          <p:nvPr/>
        </p:nvSpPr>
        <p:spPr bwMode="auto">
          <a:xfrm>
            <a:off x="2555883" y="3068639"/>
            <a:ext cx="360363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2523" name="AutoShape 11"/>
          <p:cNvSpPr>
            <a:spLocks noChangeArrowheads="1"/>
          </p:cNvSpPr>
          <p:nvPr/>
        </p:nvSpPr>
        <p:spPr bwMode="auto">
          <a:xfrm>
            <a:off x="5435623" y="2924175"/>
            <a:ext cx="360363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2524" name="AutoShape 12"/>
          <p:cNvSpPr>
            <a:spLocks noChangeArrowheads="1"/>
          </p:cNvSpPr>
          <p:nvPr/>
        </p:nvSpPr>
        <p:spPr bwMode="auto">
          <a:xfrm rot="5400000">
            <a:off x="3852080" y="2277269"/>
            <a:ext cx="360363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2525" name="AutoShape 13"/>
          <p:cNvSpPr>
            <a:spLocks noChangeArrowheads="1"/>
          </p:cNvSpPr>
          <p:nvPr/>
        </p:nvSpPr>
        <p:spPr bwMode="auto">
          <a:xfrm rot="5400000">
            <a:off x="6515893" y="3572670"/>
            <a:ext cx="360363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2526" name="AutoShape 14"/>
          <p:cNvSpPr>
            <a:spLocks noChangeArrowheads="1"/>
          </p:cNvSpPr>
          <p:nvPr/>
        </p:nvSpPr>
        <p:spPr bwMode="auto">
          <a:xfrm rot="5400000">
            <a:off x="6587343" y="4653757"/>
            <a:ext cx="360363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2528" name="AutoShape 16"/>
          <p:cNvSpPr>
            <a:spLocks noChangeArrowheads="1"/>
          </p:cNvSpPr>
          <p:nvPr/>
        </p:nvSpPr>
        <p:spPr bwMode="auto">
          <a:xfrm rot="5400000">
            <a:off x="6587343" y="5661819"/>
            <a:ext cx="360363" cy="6477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00808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/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6372225" y="6360601"/>
            <a:ext cx="2447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400" dirty="0"/>
              <a:t>Normakövetés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7235825" y="4652963"/>
            <a:ext cx="20891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b="1" dirty="0"/>
              <a:t>Politikai kényszer</a:t>
            </a:r>
          </a:p>
        </p:txBody>
      </p:sp>
      <p:sp>
        <p:nvSpPr>
          <p:cNvPr id="192531" name="Line 19"/>
          <p:cNvSpPr>
            <a:spLocks noChangeShapeType="1"/>
          </p:cNvSpPr>
          <p:nvPr/>
        </p:nvSpPr>
        <p:spPr bwMode="auto">
          <a:xfrm>
            <a:off x="3924300" y="3716343"/>
            <a:ext cx="0" cy="504825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92532" name="Line 20"/>
          <p:cNvSpPr>
            <a:spLocks noChangeShapeType="1"/>
          </p:cNvSpPr>
          <p:nvPr/>
        </p:nvSpPr>
        <p:spPr bwMode="auto">
          <a:xfrm flipH="1">
            <a:off x="5003817" y="3573464"/>
            <a:ext cx="936625" cy="793751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92533" name="Line 21"/>
          <p:cNvSpPr>
            <a:spLocks noChangeShapeType="1"/>
          </p:cNvSpPr>
          <p:nvPr/>
        </p:nvSpPr>
        <p:spPr bwMode="auto">
          <a:xfrm flipV="1">
            <a:off x="1763734" y="2133615"/>
            <a:ext cx="1368425" cy="1008063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92534" name="Line 22"/>
          <p:cNvSpPr>
            <a:spLocks noChangeShapeType="1"/>
          </p:cNvSpPr>
          <p:nvPr/>
        </p:nvSpPr>
        <p:spPr bwMode="auto">
          <a:xfrm flipH="1" flipV="1">
            <a:off x="5003815" y="4579941"/>
            <a:ext cx="1008063" cy="1587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92535" name="Line 23"/>
          <p:cNvSpPr>
            <a:spLocks noChangeShapeType="1"/>
          </p:cNvSpPr>
          <p:nvPr/>
        </p:nvSpPr>
        <p:spPr bwMode="auto">
          <a:xfrm flipH="1">
            <a:off x="8172450" y="5084765"/>
            <a:ext cx="431800" cy="1296987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/>
          </a:p>
        </p:txBody>
      </p:sp>
      <p:sp>
        <p:nvSpPr>
          <p:cNvPr id="19480" name="Text Box 24"/>
          <p:cNvSpPr txBox="1">
            <a:spLocks noChangeArrowheads="1"/>
          </p:cNvSpPr>
          <p:nvPr/>
        </p:nvSpPr>
        <p:spPr bwMode="auto">
          <a:xfrm>
            <a:off x="6823951" y="3644903"/>
            <a:ext cx="23764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000" tIns="10800" rIns="18000" bIns="10800"/>
          <a:lstStyle/>
          <a:p>
            <a:pPr>
              <a:spcBef>
                <a:spcPct val="50000"/>
              </a:spcBef>
            </a:pPr>
            <a:r>
              <a:rPr lang="hu-HU" b="1" dirty="0"/>
              <a:t>Közösségi kényszer gyengülése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400" dirty="0" smtClean="0">
                <a:solidFill>
                  <a:schemeClr val="tx1"/>
                </a:solidFill>
              </a:rPr>
              <a:t>2. Az átmenet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hu-HU" sz="2400" b="1" dirty="0" smtClean="0"/>
              <a:t>Az ősi jog </a:t>
            </a:r>
            <a:r>
              <a:rPr lang="hu-HU" sz="2400" dirty="0" smtClean="0"/>
              <a:t>jellege: </a:t>
            </a:r>
          </a:p>
          <a:p>
            <a:pPr algn="ctr" eaLnBrk="1" hangingPunct="1">
              <a:buFontTx/>
              <a:buNone/>
            </a:pPr>
            <a:r>
              <a:rPr lang="hu-HU" sz="2400" dirty="0" smtClean="0"/>
              <a:t>eseti válaszok, </a:t>
            </a:r>
          </a:p>
          <a:p>
            <a:pPr algn="ctr" eaLnBrk="1" hangingPunct="1">
              <a:buFontTx/>
              <a:buNone/>
            </a:pPr>
            <a:r>
              <a:rPr lang="hu-HU" sz="2400" dirty="0" smtClean="0"/>
              <a:t>eseti megoldások</a:t>
            </a:r>
          </a:p>
          <a:p>
            <a:pPr algn="ctr" eaLnBrk="1" hangingPunct="1">
              <a:buFontTx/>
              <a:buNone/>
            </a:pPr>
            <a:endParaRPr lang="hu-HU" sz="2400" dirty="0" smtClean="0"/>
          </a:p>
          <a:p>
            <a:pPr algn="ctr" eaLnBrk="1" hangingPunct="1">
              <a:buFontTx/>
              <a:buNone/>
            </a:pPr>
            <a:r>
              <a:rPr lang="hu-HU" sz="2400" dirty="0" smtClean="0"/>
              <a:t>Az ősi jog megőrzése:</a:t>
            </a:r>
          </a:p>
          <a:p>
            <a:pPr algn="ctr" eaLnBrk="1" hangingPunct="1">
              <a:buFontTx/>
              <a:buNone/>
            </a:pPr>
            <a:r>
              <a:rPr lang="hu-HU" sz="2400" dirty="0" smtClean="0"/>
              <a:t>Emlékezet, beszéd, dal</a:t>
            </a:r>
          </a:p>
          <a:p>
            <a:pPr algn="ctr" eaLnBrk="1" hangingPunct="1">
              <a:buFontTx/>
              <a:buNone/>
            </a:pPr>
            <a:r>
              <a:rPr lang="hu-HU" sz="2400" dirty="0" smtClean="0"/>
              <a:t>(</a:t>
            </a:r>
            <a:r>
              <a:rPr lang="hu-HU" sz="2400" dirty="0" err="1" smtClean="0"/>
              <a:t>lag</a:t>
            </a:r>
            <a:r>
              <a:rPr lang="hu-HU" sz="2400" dirty="0" smtClean="0"/>
              <a:t> </a:t>
            </a:r>
            <a:r>
              <a:rPr lang="hu-HU" sz="2400" dirty="0" err="1" smtClean="0"/>
              <a:t>saga</a:t>
            </a:r>
            <a:r>
              <a:rPr lang="hu-HU" sz="2400" dirty="0" smtClean="0"/>
              <a:t>, </a:t>
            </a:r>
            <a:r>
              <a:rPr lang="hu-HU" sz="2400" dirty="0" err="1" smtClean="0"/>
              <a:t>lag</a:t>
            </a:r>
            <a:r>
              <a:rPr lang="hu-HU" sz="2400" dirty="0" smtClean="0"/>
              <a:t> man)</a:t>
            </a:r>
          </a:p>
        </p:txBody>
      </p:sp>
      <p:sp>
        <p:nvSpPr>
          <p:cNvPr id="18436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sz="2400" b="1" dirty="0" smtClean="0"/>
              <a:t>Az állami jog </a:t>
            </a:r>
            <a:r>
              <a:rPr lang="hu-HU" sz="2400" dirty="0" smtClean="0"/>
              <a:t>jellege:</a:t>
            </a:r>
          </a:p>
          <a:p>
            <a:pPr algn="ctr">
              <a:buFontTx/>
              <a:buNone/>
            </a:pPr>
            <a:r>
              <a:rPr lang="hu-HU" sz="2400" dirty="0" smtClean="0"/>
              <a:t>Általános válaszok, kiszámítható megoldások</a:t>
            </a:r>
          </a:p>
          <a:p>
            <a:pPr algn="ctr">
              <a:buFontTx/>
              <a:buNone/>
            </a:pPr>
            <a:endParaRPr lang="hu-HU" sz="2400" dirty="0" smtClean="0"/>
          </a:p>
          <a:p>
            <a:pPr algn="ctr">
              <a:buFontTx/>
              <a:buNone/>
            </a:pPr>
            <a:r>
              <a:rPr lang="hu-HU" sz="2400" dirty="0" smtClean="0"/>
              <a:t>Az állami jog megőrzése:</a:t>
            </a:r>
          </a:p>
          <a:p>
            <a:pPr algn="ctr">
              <a:buFontTx/>
              <a:buNone/>
            </a:pPr>
            <a:r>
              <a:rPr lang="hu-HU" sz="2400" dirty="0" smtClean="0"/>
              <a:t>Írásba foglalás</a:t>
            </a:r>
          </a:p>
          <a:p>
            <a:pPr algn="ctr">
              <a:buFontTx/>
              <a:buNone/>
            </a:pPr>
            <a:r>
              <a:rPr lang="hu-HU" sz="2400" dirty="0" smtClean="0"/>
              <a:t>(törvényoszlopok, papiruszok)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3. </a:t>
            </a:r>
            <a:r>
              <a:rPr lang="hu-HU" dirty="0" smtClean="0">
                <a:solidFill>
                  <a:schemeClr val="tx1"/>
                </a:solidFill>
              </a:rPr>
              <a:t>Az archaikus kodifikáció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996952"/>
            <a:ext cx="8229600" cy="1252735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hu-HU" dirty="0" smtClean="0"/>
              <a:t>	</a:t>
            </a:r>
            <a:r>
              <a:rPr lang="hu-HU" sz="4000" dirty="0" smtClean="0"/>
              <a:t>Birodalom-alakulások + írásbeliség = </a:t>
            </a:r>
            <a:r>
              <a:rPr lang="hu-HU" sz="4000" dirty="0" err="1" smtClean="0"/>
              <a:t>prekodifikáció</a:t>
            </a:r>
            <a:endParaRPr lang="hu-HU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400" dirty="0" smtClean="0">
                <a:solidFill>
                  <a:schemeClr val="tx1"/>
                </a:solidFill>
              </a:rPr>
              <a:t>3. Az írás és a jog</a:t>
            </a:r>
          </a:p>
        </p:txBody>
      </p:sp>
      <p:sp>
        <p:nvSpPr>
          <p:cNvPr id="2" name="Tartalom helye 1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8147248" cy="3951288"/>
          </a:xfrm>
        </p:spPr>
        <p:txBody>
          <a:bodyPr/>
          <a:lstStyle/>
          <a:p>
            <a:r>
              <a:rPr lang="hu-HU" dirty="0" err="1"/>
              <a:t>Urukagina</a:t>
            </a:r>
            <a:r>
              <a:rPr lang="hu-HU" dirty="0"/>
              <a:t> törvényei (ie.2400 körül)</a:t>
            </a:r>
          </a:p>
          <a:p>
            <a:r>
              <a:rPr lang="hu-HU" dirty="0" err="1"/>
              <a:t>Ur-Nammu</a:t>
            </a:r>
            <a:r>
              <a:rPr lang="hu-HU" dirty="0"/>
              <a:t> </a:t>
            </a:r>
            <a:r>
              <a:rPr lang="hu-HU" dirty="0" smtClean="0"/>
              <a:t>törvényei (</a:t>
            </a:r>
            <a:r>
              <a:rPr lang="hu-HU" dirty="0"/>
              <a:t>i.e. 2050 körül)</a:t>
            </a:r>
          </a:p>
          <a:p>
            <a:r>
              <a:rPr lang="hu-HU" dirty="0" err="1"/>
              <a:t>Lipit-Istar</a:t>
            </a:r>
            <a:r>
              <a:rPr lang="hu-HU" dirty="0"/>
              <a:t> törvényei </a:t>
            </a:r>
            <a:r>
              <a:rPr lang="hu-HU" dirty="0" smtClean="0"/>
              <a:t>(</a:t>
            </a:r>
            <a:r>
              <a:rPr lang="hu-HU" dirty="0"/>
              <a:t>Kr.e.1930)</a:t>
            </a:r>
          </a:p>
          <a:p>
            <a:r>
              <a:rPr lang="hu-HU" dirty="0" err="1"/>
              <a:t>Esnunna</a:t>
            </a:r>
            <a:r>
              <a:rPr lang="hu-HU" dirty="0"/>
              <a:t> törvényei </a:t>
            </a:r>
            <a:r>
              <a:rPr lang="hu-HU" dirty="0" smtClean="0"/>
              <a:t>(</a:t>
            </a:r>
            <a:r>
              <a:rPr lang="hu-HU" dirty="0"/>
              <a:t>Kr.e. 1900 körül)</a:t>
            </a:r>
          </a:p>
          <a:p>
            <a:r>
              <a:rPr lang="hu-HU" dirty="0" err="1" smtClean="0"/>
              <a:t>Hammurapi</a:t>
            </a:r>
            <a:r>
              <a:rPr lang="hu-HU" dirty="0" smtClean="0"/>
              <a:t> </a:t>
            </a:r>
            <a:r>
              <a:rPr lang="hu-HU" dirty="0"/>
              <a:t>törvénykönyve (i. e. 1801-1759)</a:t>
            </a:r>
          </a:p>
          <a:p>
            <a:endParaRPr lang="hu-H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3. Az archaikus kodifikáció</a:t>
            </a:r>
          </a:p>
        </p:txBody>
      </p:sp>
      <p:sp>
        <p:nvSpPr>
          <p:cNvPr id="218115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hu-HU" dirty="0" smtClean="0"/>
              <a:t>	Ókori birodalomalakulások</a:t>
            </a:r>
          </a:p>
          <a:p>
            <a:pPr>
              <a:buFontTx/>
              <a:buNone/>
            </a:pPr>
            <a:endParaRPr lang="hu-HU" dirty="0" smtClean="0"/>
          </a:p>
          <a:p>
            <a:pPr>
              <a:buFontTx/>
              <a:buNone/>
            </a:pPr>
            <a:r>
              <a:rPr lang="hu-HU" dirty="0" smtClean="0"/>
              <a:t>	Despotikus hatalom	</a:t>
            </a:r>
          </a:p>
          <a:p>
            <a:pPr>
              <a:buFontTx/>
              <a:buNone/>
            </a:pPr>
            <a:endParaRPr lang="hu-HU" dirty="0" smtClean="0"/>
          </a:p>
          <a:p>
            <a:pPr>
              <a:buFontTx/>
              <a:buNone/>
            </a:pPr>
            <a:r>
              <a:rPr lang="hu-HU" dirty="0" smtClean="0"/>
              <a:t>	Központosított igazgatás </a:t>
            </a:r>
          </a:p>
          <a:p>
            <a:pPr>
              <a:buFontTx/>
              <a:buNone/>
            </a:pPr>
            <a:r>
              <a:rPr lang="hu-HU" dirty="0" smtClean="0"/>
              <a:t>	</a:t>
            </a:r>
          </a:p>
        </p:txBody>
      </p:sp>
      <p:sp>
        <p:nvSpPr>
          <p:cNvPr id="218116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hu-HU" dirty="0" smtClean="0"/>
              <a:t>	A jog eszközszerepének megjelenése:</a:t>
            </a:r>
          </a:p>
          <a:p>
            <a:pPr>
              <a:buFontTx/>
              <a:buNone/>
            </a:pPr>
            <a:r>
              <a:rPr lang="hu-HU" dirty="0" smtClean="0"/>
              <a:t>	Jogbiztonság</a:t>
            </a:r>
          </a:p>
          <a:p>
            <a:pPr>
              <a:buFontTx/>
              <a:buNone/>
            </a:pPr>
            <a:r>
              <a:rPr lang="hu-HU" dirty="0" smtClean="0"/>
              <a:t>	Jogegység</a:t>
            </a:r>
          </a:p>
          <a:p>
            <a:pPr>
              <a:buFontTx/>
              <a:buNone/>
            </a:pPr>
            <a:r>
              <a:rPr lang="hu-HU" dirty="0" smtClean="0"/>
              <a:t>	Jogreformálás – változtatás</a:t>
            </a:r>
          </a:p>
          <a:p>
            <a:pPr>
              <a:buFontTx/>
              <a:buNone/>
            </a:pPr>
            <a:r>
              <a:rPr lang="hu-HU" dirty="0" smtClean="0"/>
              <a:t>	Jogkiterjesztés</a:t>
            </a:r>
          </a:p>
          <a:p>
            <a:pPr>
              <a:buFontTx/>
              <a:buNone/>
            </a:pPr>
            <a:endParaRPr lang="hu-HU" dirty="0" smtClean="0">
              <a:solidFill>
                <a:schemeClr val="bg1"/>
              </a:solidFill>
            </a:endParaRPr>
          </a:p>
        </p:txBody>
      </p:sp>
      <p:sp>
        <p:nvSpPr>
          <p:cNvPr id="218117" name="AutoShape 6"/>
          <p:cNvSpPr>
            <a:spLocks noChangeArrowheads="1"/>
          </p:cNvSpPr>
          <p:nvPr/>
        </p:nvSpPr>
        <p:spPr bwMode="auto">
          <a:xfrm>
            <a:off x="2051050" y="2565415"/>
            <a:ext cx="649288" cy="503239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18118" name="AutoShape 7"/>
          <p:cNvSpPr>
            <a:spLocks noChangeArrowheads="1"/>
          </p:cNvSpPr>
          <p:nvPr/>
        </p:nvSpPr>
        <p:spPr bwMode="auto">
          <a:xfrm>
            <a:off x="4787900" y="3141663"/>
            <a:ext cx="215900" cy="2159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18119" name="AutoShape 9"/>
          <p:cNvSpPr>
            <a:spLocks noChangeArrowheads="1"/>
          </p:cNvSpPr>
          <p:nvPr/>
        </p:nvSpPr>
        <p:spPr bwMode="auto">
          <a:xfrm>
            <a:off x="4787900" y="3644903"/>
            <a:ext cx="215900" cy="2159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18120" name="AutoShape 10"/>
          <p:cNvSpPr>
            <a:spLocks noChangeArrowheads="1"/>
          </p:cNvSpPr>
          <p:nvPr/>
        </p:nvSpPr>
        <p:spPr bwMode="auto">
          <a:xfrm>
            <a:off x="4787900" y="4149727"/>
            <a:ext cx="215900" cy="2159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18121" name="AutoShape 11"/>
          <p:cNvSpPr>
            <a:spLocks noChangeArrowheads="1"/>
          </p:cNvSpPr>
          <p:nvPr/>
        </p:nvSpPr>
        <p:spPr bwMode="auto">
          <a:xfrm>
            <a:off x="4787900" y="5013327"/>
            <a:ext cx="215900" cy="2159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18122" name="AutoShape 12"/>
          <p:cNvSpPr>
            <a:spLocks noChangeArrowheads="1"/>
          </p:cNvSpPr>
          <p:nvPr/>
        </p:nvSpPr>
        <p:spPr bwMode="auto">
          <a:xfrm>
            <a:off x="2051050" y="3573464"/>
            <a:ext cx="649288" cy="503237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 smtClean="0">
                <a:solidFill>
                  <a:schemeClr val="tx1"/>
                </a:solidFill>
              </a:rPr>
              <a:t>4</a:t>
            </a:r>
            <a:r>
              <a:rPr lang="hu-HU" sz="4000" dirty="0">
                <a:solidFill>
                  <a:schemeClr val="tx1"/>
                </a:solidFill>
              </a:rPr>
              <a:t>. Korai feudális </a:t>
            </a:r>
            <a:r>
              <a:rPr lang="hu-HU" sz="4000" dirty="0" smtClean="0">
                <a:solidFill>
                  <a:schemeClr val="tx1"/>
                </a:solidFill>
              </a:rPr>
              <a:t>kodifikáció</a:t>
            </a:r>
            <a:br>
              <a:rPr lang="hu-HU" sz="4000" dirty="0" smtClean="0">
                <a:solidFill>
                  <a:schemeClr val="tx1"/>
                </a:solidFill>
              </a:rPr>
            </a:br>
            <a:r>
              <a:rPr lang="hu-HU" sz="4000" dirty="0" smtClean="0">
                <a:solidFill>
                  <a:schemeClr val="tx1"/>
                </a:solidFill>
              </a:rPr>
              <a:t>A barbár népjogok:</a:t>
            </a:r>
            <a:endParaRPr lang="hu-HU" sz="3600" dirty="0" smtClean="0">
              <a:solidFill>
                <a:schemeClr val="tx1"/>
              </a:solidFill>
            </a:endParaRPr>
          </a:p>
        </p:txBody>
      </p:sp>
      <p:sp>
        <p:nvSpPr>
          <p:cNvPr id="198659" name="Oval 14"/>
          <p:cNvSpPr>
            <a:spLocks noChangeArrowheads="1"/>
          </p:cNvSpPr>
          <p:nvPr/>
        </p:nvSpPr>
        <p:spPr bwMode="auto">
          <a:xfrm>
            <a:off x="4427543" y="1916113"/>
            <a:ext cx="2592387" cy="1441451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60" name="Text Box 15"/>
          <p:cNvSpPr txBox="1">
            <a:spLocks noChangeArrowheads="1"/>
          </p:cNvSpPr>
          <p:nvPr/>
        </p:nvSpPr>
        <p:spPr bwMode="auto">
          <a:xfrm>
            <a:off x="5003800" y="2349516"/>
            <a:ext cx="15128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400" b="1">
                <a:solidFill>
                  <a:srgbClr val="000000"/>
                </a:solidFill>
              </a:rPr>
              <a:t>THING</a:t>
            </a:r>
          </a:p>
        </p:txBody>
      </p:sp>
      <p:sp>
        <p:nvSpPr>
          <p:cNvPr id="198661" name="Text Box 16"/>
          <p:cNvSpPr txBox="1">
            <a:spLocks noChangeArrowheads="1"/>
          </p:cNvSpPr>
          <p:nvPr/>
        </p:nvSpPr>
        <p:spPr bwMode="auto">
          <a:xfrm>
            <a:off x="6732589" y="3644915"/>
            <a:ext cx="216058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400" dirty="0"/>
              <a:t>Fegyverképes férfiak törzsi közössége</a:t>
            </a:r>
          </a:p>
        </p:txBody>
      </p:sp>
      <p:sp>
        <p:nvSpPr>
          <p:cNvPr id="198662" name="AutoShape 17"/>
          <p:cNvSpPr>
            <a:spLocks noChangeArrowheads="1"/>
          </p:cNvSpPr>
          <p:nvPr/>
        </p:nvSpPr>
        <p:spPr bwMode="auto">
          <a:xfrm rot="2436077">
            <a:off x="6588148" y="2997215"/>
            <a:ext cx="358775" cy="935039"/>
          </a:xfrm>
          <a:prstGeom prst="lef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63" name="Rectangle 18"/>
          <p:cNvSpPr>
            <a:spLocks noChangeArrowheads="1"/>
          </p:cNvSpPr>
          <p:nvPr/>
        </p:nvSpPr>
        <p:spPr bwMode="auto">
          <a:xfrm>
            <a:off x="468313" y="3429001"/>
            <a:ext cx="1439862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hu-HU">
                <a:solidFill>
                  <a:srgbClr val="000000"/>
                </a:solidFill>
              </a:rPr>
              <a:t>Kíséret</a:t>
            </a:r>
          </a:p>
        </p:txBody>
      </p:sp>
      <p:sp>
        <p:nvSpPr>
          <p:cNvPr id="198664" name="Oval 19"/>
          <p:cNvSpPr>
            <a:spLocks noChangeArrowheads="1"/>
          </p:cNvSpPr>
          <p:nvPr/>
        </p:nvSpPr>
        <p:spPr bwMode="auto">
          <a:xfrm>
            <a:off x="2051074" y="2636853"/>
            <a:ext cx="1008063" cy="1008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65" name="Text Box 20"/>
          <p:cNvSpPr txBox="1">
            <a:spLocks noChangeArrowheads="1"/>
          </p:cNvSpPr>
          <p:nvPr/>
        </p:nvSpPr>
        <p:spPr bwMode="auto">
          <a:xfrm>
            <a:off x="1979634" y="2852739"/>
            <a:ext cx="9366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Cuning</a:t>
            </a:r>
          </a:p>
        </p:txBody>
      </p:sp>
      <p:sp>
        <p:nvSpPr>
          <p:cNvPr id="198666" name="Oval 21"/>
          <p:cNvSpPr>
            <a:spLocks noChangeArrowheads="1"/>
          </p:cNvSpPr>
          <p:nvPr/>
        </p:nvSpPr>
        <p:spPr bwMode="auto">
          <a:xfrm>
            <a:off x="2843213" y="2636853"/>
            <a:ext cx="1008062" cy="1008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67" name="Text Box 23"/>
          <p:cNvSpPr txBox="1">
            <a:spLocks noChangeArrowheads="1"/>
          </p:cNvSpPr>
          <p:nvPr/>
        </p:nvSpPr>
        <p:spPr bwMode="auto">
          <a:xfrm>
            <a:off x="2916238" y="2997200"/>
            <a:ext cx="100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Herzog</a:t>
            </a:r>
          </a:p>
        </p:txBody>
      </p:sp>
      <p:sp>
        <p:nvSpPr>
          <p:cNvPr id="198668" name="AutoShape 25"/>
          <p:cNvSpPr>
            <a:spLocks noChangeArrowheads="1"/>
          </p:cNvSpPr>
          <p:nvPr/>
        </p:nvSpPr>
        <p:spPr bwMode="auto">
          <a:xfrm>
            <a:off x="3635375" y="3429001"/>
            <a:ext cx="1511300" cy="792163"/>
          </a:xfrm>
          <a:prstGeom prst="hexagon">
            <a:avLst>
              <a:gd name="adj" fmla="val 47695"/>
              <a:gd name="vf" fmla="val 11547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69" name="Text Box 27"/>
          <p:cNvSpPr txBox="1">
            <a:spLocks noChangeArrowheads="1"/>
          </p:cNvSpPr>
          <p:nvPr/>
        </p:nvSpPr>
        <p:spPr bwMode="auto">
          <a:xfrm>
            <a:off x="3924324" y="3644900"/>
            <a:ext cx="1008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Tanács</a:t>
            </a:r>
          </a:p>
        </p:txBody>
      </p:sp>
      <p:sp>
        <p:nvSpPr>
          <p:cNvPr id="198670" name="Line 29"/>
          <p:cNvSpPr>
            <a:spLocks noChangeShapeType="1"/>
          </p:cNvSpPr>
          <p:nvPr/>
        </p:nvSpPr>
        <p:spPr bwMode="auto">
          <a:xfrm flipH="1">
            <a:off x="3779838" y="2636854"/>
            <a:ext cx="64770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1" name="Line 30"/>
          <p:cNvSpPr>
            <a:spLocks noChangeShapeType="1"/>
          </p:cNvSpPr>
          <p:nvPr/>
        </p:nvSpPr>
        <p:spPr bwMode="auto">
          <a:xfrm flipH="1">
            <a:off x="2843213" y="2349517"/>
            <a:ext cx="165735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2" name="Line 31"/>
          <p:cNvSpPr>
            <a:spLocks noChangeShapeType="1"/>
          </p:cNvSpPr>
          <p:nvPr/>
        </p:nvSpPr>
        <p:spPr bwMode="auto">
          <a:xfrm flipH="1">
            <a:off x="1619274" y="3284537"/>
            <a:ext cx="576263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3" name="Line 32"/>
          <p:cNvSpPr>
            <a:spLocks noChangeShapeType="1"/>
          </p:cNvSpPr>
          <p:nvPr/>
        </p:nvSpPr>
        <p:spPr bwMode="auto">
          <a:xfrm>
            <a:off x="3635386" y="3429003"/>
            <a:ext cx="3603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4" name="Line 33"/>
          <p:cNvSpPr>
            <a:spLocks noChangeShapeType="1"/>
          </p:cNvSpPr>
          <p:nvPr/>
        </p:nvSpPr>
        <p:spPr bwMode="auto">
          <a:xfrm flipH="1">
            <a:off x="1692283" y="3357567"/>
            <a:ext cx="1223963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5" name="Line 34"/>
          <p:cNvSpPr>
            <a:spLocks noChangeShapeType="1"/>
          </p:cNvSpPr>
          <p:nvPr/>
        </p:nvSpPr>
        <p:spPr bwMode="auto">
          <a:xfrm>
            <a:off x="2771775" y="3500437"/>
            <a:ext cx="107950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6" name="AutoShape 35"/>
          <p:cNvSpPr>
            <a:spLocks noChangeArrowheads="1"/>
          </p:cNvSpPr>
          <p:nvPr/>
        </p:nvSpPr>
        <p:spPr bwMode="auto">
          <a:xfrm>
            <a:off x="2339983" y="4581541"/>
            <a:ext cx="1368425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7" name="AutoShape 38"/>
          <p:cNvSpPr>
            <a:spLocks noChangeArrowheads="1"/>
          </p:cNvSpPr>
          <p:nvPr/>
        </p:nvSpPr>
        <p:spPr bwMode="auto">
          <a:xfrm>
            <a:off x="2339983" y="5373703"/>
            <a:ext cx="1368425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8" name="AutoShape 39"/>
          <p:cNvSpPr>
            <a:spLocks noChangeArrowheads="1"/>
          </p:cNvSpPr>
          <p:nvPr/>
        </p:nvSpPr>
        <p:spPr bwMode="auto">
          <a:xfrm>
            <a:off x="2339983" y="6092841"/>
            <a:ext cx="1368425" cy="5762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79" name="Text Box 40"/>
          <p:cNvSpPr txBox="1">
            <a:spLocks noChangeArrowheads="1"/>
          </p:cNvSpPr>
          <p:nvPr/>
        </p:nvSpPr>
        <p:spPr bwMode="auto">
          <a:xfrm>
            <a:off x="2411413" y="4652963"/>
            <a:ext cx="12239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Század</a:t>
            </a:r>
          </a:p>
        </p:txBody>
      </p:sp>
      <p:sp>
        <p:nvSpPr>
          <p:cNvPr id="198680" name="Text Box 41"/>
          <p:cNvSpPr txBox="1">
            <a:spLocks noChangeArrowheads="1"/>
          </p:cNvSpPr>
          <p:nvPr/>
        </p:nvSpPr>
        <p:spPr bwMode="auto">
          <a:xfrm>
            <a:off x="2268562" y="5516563"/>
            <a:ext cx="158273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Nemzetség</a:t>
            </a:r>
          </a:p>
        </p:txBody>
      </p:sp>
      <p:sp>
        <p:nvSpPr>
          <p:cNvPr id="198681" name="Text Box 42"/>
          <p:cNvSpPr txBox="1">
            <a:spLocks noChangeArrowheads="1"/>
          </p:cNvSpPr>
          <p:nvPr/>
        </p:nvSpPr>
        <p:spPr bwMode="auto">
          <a:xfrm>
            <a:off x="2484438" y="6237288"/>
            <a:ext cx="100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Család</a:t>
            </a:r>
          </a:p>
        </p:txBody>
      </p:sp>
      <p:sp>
        <p:nvSpPr>
          <p:cNvPr id="198682" name="Line 43"/>
          <p:cNvSpPr>
            <a:spLocks noChangeShapeType="1"/>
          </p:cNvSpPr>
          <p:nvPr/>
        </p:nvSpPr>
        <p:spPr bwMode="auto">
          <a:xfrm>
            <a:off x="2916238" y="3429001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83" name="Line 44"/>
          <p:cNvSpPr>
            <a:spLocks noChangeShapeType="1"/>
          </p:cNvSpPr>
          <p:nvPr/>
        </p:nvSpPr>
        <p:spPr bwMode="auto">
          <a:xfrm>
            <a:off x="2916238" y="5157790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8684" name="Line 45"/>
          <p:cNvSpPr>
            <a:spLocks noChangeShapeType="1"/>
          </p:cNvSpPr>
          <p:nvPr/>
        </p:nvSpPr>
        <p:spPr bwMode="auto">
          <a:xfrm>
            <a:off x="2916238" y="5949953"/>
            <a:ext cx="0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458295" y="5239564"/>
            <a:ext cx="298030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kern="0" dirty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„jogkeresés</a:t>
            </a:r>
            <a:r>
              <a:rPr lang="hu-HU" sz="2800" kern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”</a:t>
            </a:r>
          </a:p>
          <a:p>
            <a:r>
              <a:rPr lang="hu-HU" sz="2800" kern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„jogmegállapítás</a:t>
            </a:r>
            <a:r>
              <a:rPr lang="hu-HU" sz="3600" kern="0" dirty="0" smtClean="0">
                <a:solidFill>
                  <a:srgbClr val="000000"/>
                </a:solidFill>
                <a:latin typeface="Arial"/>
                <a:ea typeface="+mj-ea"/>
                <a:cs typeface="+mj-cs"/>
              </a:rPr>
              <a:t>”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9239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dirty="0">
                <a:solidFill>
                  <a:srgbClr val="000000"/>
                </a:solidFill>
              </a:rPr>
              <a:t>4. Korai feudális kodifikáció</a:t>
            </a:r>
            <a:endParaRPr lang="hu-HU" sz="5400" b="1" dirty="0" smtClean="0">
              <a:solidFill>
                <a:srgbClr val="FFCC00"/>
              </a:solidFill>
            </a:endParaRPr>
          </a:p>
        </p:txBody>
      </p:sp>
      <p:sp>
        <p:nvSpPr>
          <p:cNvPr id="222211" name="Szöveg helye 3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8291264" cy="4525963"/>
          </a:xfrm>
        </p:spPr>
        <p:txBody>
          <a:bodyPr/>
          <a:lstStyle/>
          <a:p>
            <a:r>
              <a:rPr lang="hu-HU" dirty="0" smtClean="0"/>
              <a:t>475: </a:t>
            </a:r>
            <a:r>
              <a:rPr lang="hu-HU" dirty="0" err="1" smtClean="0"/>
              <a:t>Codex</a:t>
            </a:r>
            <a:r>
              <a:rPr lang="hu-HU" dirty="0" smtClean="0"/>
              <a:t> </a:t>
            </a:r>
            <a:r>
              <a:rPr lang="hu-HU" dirty="0" err="1" smtClean="0"/>
              <a:t>Euricianus</a:t>
            </a:r>
            <a:endParaRPr lang="hu-HU" dirty="0" smtClean="0"/>
          </a:p>
          <a:p>
            <a:r>
              <a:rPr lang="hu-HU" dirty="0"/>
              <a:t>5. sz. Leges </a:t>
            </a:r>
            <a:r>
              <a:rPr lang="hu-HU" dirty="0" err="1"/>
              <a:t>inter</a:t>
            </a:r>
            <a:r>
              <a:rPr lang="hu-HU" dirty="0"/>
              <a:t> </a:t>
            </a:r>
            <a:r>
              <a:rPr lang="hu-HU" dirty="0" err="1"/>
              <a:t>Brettos</a:t>
            </a:r>
            <a:r>
              <a:rPr lang="hu-HU" dirty="0"/>
              <a:t> et </a:t>
            </a:r>
            <a:r>
              <a:rPr lang="hu-HU" dirty="0" err="1"/>
              <a:t>Scotos</a:t>
            </a:r>
            <a:r>
              <a:rPr lang="hu-HU" dirty="0"/>
              <a:t> </a:t>
            </a:r>
          </a:p>
          <a:p>
            <a:r>
              <a:rPr lang="hu-HU" dirty="0" smtClean="0"/>
              <a:t>501: </a:t>
            </a:r>
            <a:r>
              <a:rPr lang="hu-HU" dirty="0" err="1" smtClean="0"/>
              <a:t>Lex</a:t>
            </a:r>
            <a:r>
              <a:rPr lang="hu-HU" dirty="0" smtClean="0"/>
              <a:t> </a:t>
            </a:r>
            <a:r>
              <a:rPr lang="hu-HU" dirty="0" err="1" smtClean="0"/>
              <a:t>Burgundionum</a:t>
            </a:r>
            <a:endParaRPr lang="hu-HU" dirty="0" smtClean="0"/>
          </a:p>
          <a:p>
            <a:r>
              <a:rPr lang="hu-HU" dirty="0">
                <a:solidFill>
                  <a:srgbClr val="000000"/>
                </a:solidFill>
              </a:rPr>
              <a:t>511. </a:t>
            </a:r>
            <a:r>
              <a:rPr lang="hu-HU" dirty="0" err="1">
                <a:solidFill>
                  <a:srgbClr val="000000"/>
                </a:solidFill>
              </a:rPr>
              <a:t>Lex</a:t>
            </a:r>
            <a:r>
              <a:rPr lang="hu-HU" dirty="0">
                <a:solidFill>
                  <a:srgbClr val="000000"/>
                </a:solidFill>
              </a:rPr>
              <a:t> </a:t>
            </a:r>
            <a:r>
              <a:rPr lang="hu-HU" dirty="0" err="1">
                <a:solidFill>
                  <a:srgbClr val="000000"/>
                </a:solidFill>
              </a:rPr>
              <a:t>Salica</a:t>
            </a:r>
            <a:r>
              <a:rPr lang="hu-HU" dirty="0">
                <a:solidFill>
                  <a:srgbClr val="000000"/>
                </a:solidFill>
              </a:rPr>
              <a:t> </a:t>
            </a:r>
            <a:endParaRPr lang="hu-HU" dirty="0" smtClean="0">
              <a:solidFill>
                <a:srgbClr val="000000"/>
              </a:solidFill>
            </a:endParaRPr>
          </a:p>
          <a:p>
            <a:r>
              <a:rPr lang="hu-HU" dirty="0">
                <a:solidFill>
                  <a:srgbClr val="000000"/>
                </a:solidFill>
              </a:rPr>
              <a:t>6.sz. </a:t>
            </a:r>
            <a:r>
              <a:rPr lang="hu-HU" dirty="0" err="1">
                <a:solidFill>
                  <a:srgbClr val="000000"/>
                </a:solidFill>
              </a:rPr>
              <a:t>Laws</a:t>
            </a:r>
            <a:r>
              <a:rPr lang="hu-HU" dirty="0">
                <a:solidFill>
                  <a:srgbClr val="000000"/>
                </a:solidFill>
              </a:rPr>
              <a:t> of </a:t>
            </a:r>
            <a:r>
              <a:rPr lang="hu-HU" dirty="0" err="1">
                <a:solidFill>
                  <a:srgbClr val="000000"/>
                </a:solidFill>
              </a:rPr>
              <a:t>Aethelberht</a:t>
            </a:r>
            <a:r>
              <a:rPr lang="hu-HU" dirty="0">
                <a:solidFill>
                  <a:srgbClr val="000000"/>
                </a:solidFill>
              </a:rPr>
              <a:t> (6.sz.)</a:t>
            </a:r>
          </a:p>
          <a:p>
            <a:r>
              <a:rPr lang="hu-HU" dirty="0" smtClean="0"/>
              <a:t>643: </a:t>
            </a:r>
            <a:r>
              <a:rPr lang="hu-HU" dirty="0" err="1" smtClean="0"/>
              <a:t>Lex</a:t>
            </a:r>
            <a:r>
              <a:rPr lang="hu-HU" dirty="0" smtClean="0"/>
              <a:t> </a:t>
            </a:r>
            <a:r>
              <a:rPr lang="hu-HU" dirty="0" err="1" smtClean="0"/>
              <a:t>Langobardorum</a:t>
            </a:r>
            <a:endParaRPr lang="hu-HU" dirty="0" smtClean="0"/>
          </a:p>
          <a:p>
            <a:r>
              <a:rPr lang="hu-HU" dirty="0" smtClean="0"/>
              <a:t>645: </a:t>
            </a:r>
            <a:r>
              <a:rPr lang="hu-HU" dirty="0" err="1" smtClean="0"/>
              <a:t>Lex</a:t>
            </a:r>
            <a:r>
              <a:rPr lang="hu-HU" dirty="0" smtClean="0"/>
              <a:t> </a:t>
            </a:r>
            <a:r>
              <a:rPr lang="hu-HU" dirty="0" err="1" smtClean="0"/>
              <a:t>Visigothorum</a:t>
            </a:r>
            <a:endParaRPr lang="hu-HU" dirty="0"/>
          </a:p>
          <a:p>
            <a:r>
              <a:rPr lang="hu-HU" dirty="0" smtClean="0">
                <a:solidFill>
                  <a:srgbClr val="000000"/>
                </a:solidFill>
              </a:rPr>
              <a:t>643: </a:t>
            </a:r>
            <a:r>
              <a:rPr lang="hu-HU" sz="3200" dirty="0" err="1" smtClean="0">
                <a:solidFill>
                  <a:srgbClr val="000000"/>
                </a:solidFill>
              </a:rPr>
              <a:t>Edictus</a:t>
            </a:r>
            <a:r>
              <a:rPr lang="hu-HU" sz="3200" dirty="0" smtClean="0">
                <a:solidFill>
                  <a:srgbClr val="000000"/>
                </a:solidFill>
              </a:rPr>
              <a:t> </a:t>
            </a:r>
            <a:r>
              <a:rPr lang="hu-HU" sz="3200" dirty="0" err="1">
                <a:solidFill>
                  <a:srgbClr val="000000"/>
                </a:solidFill>
              </a:rPr>
              <a:t>Rothari</a:t>
            </a:r>
            <a:r>
              <a:rPr lang="hu-HU" sz="3200" dirty="0">
                <a:solidFill>
                  <a:srgbClr val="000000"/>
                </a:solidFill>
              </a:rPr>
              <a:t> </a:t>
            </a:r>
          </a:p>
          <a:p>
            <a:endParaRPr lang="hu-HU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37" y="15"/>
            <a:ext cx="8218487" cy="1341439"/>
          </a:xfrm>
        </p:spPr>
        <p:txBody>
          <a:bodyPr/>
          <a:lstStyle/>
          <a:p>
            <a:pPr eaLnBrk="1" hangingPunct="1"/>
            <a:r>
              <a:rPr lang="hu-HU" sz="4800" dirty="0" smtClean="0">
                <a:solidFill>
                  <a:schemeClr val="tx1"/>
                </a:solidFill>
              </a:rPr>
              <a:t>5. A hűbéri korszak joga: </a:t>
            </a:r>
            <a:br>
              <a:rPr lang="hu-HU" sz="4800" dirty="0" smtClean="0">
                <a:solidFill>
                  <a:schemeClr val="tx1"/>
                </a:solidFill>
              </a:rPr>
            </a:br>
            <a:r>
              <a:rPr lang="hu-HU" sz="3600" dirty="0" smtClean="0">
                <a:solidFill>
                  <a:schemeClr val="tx1"/>
                </a:solidFill>
              </a:rPr>
              <a:t>a jog szétporladása</a:t>
            </a:r>
          </a:p>
        </p:txBody>
      </p:sp>
      <p:sp>
        <p:nvSpPr>
          <p:cNvPr id="199683" name="Oval 4"/>
          <p:cNvSpPr>
            <a:spLocks noChangeArrowheads="1"/>
          </p:cNvSpPr>
          <p:nvPr/>
        </p:nvSpPr>
        <p:spPr bwMode="auto">
          <a:xfrm>
            <a:off x="3635375" y="3068648"/>
            <a:ext cx="1728788" cy="10080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84" name="Text Box 5"/>
          <p:cNvSpPr txBox="1">
            <a:spLocks noChangeArrowheads="1"/>
          </p:cNvSpPr>
          <p:nvPr/>
        </p:nvSpPr>
        <p:spPr bwMode="auto">
          <a:xfrm>
            <a:off x="3708417" y="3429000"/>
            <a:ext cx="18002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Hűbérviszony</a:t>
            </a:r>
          </a:p>
        </p:txBody>
      </p:sp>
      <p:sp>
        <p:nvSpPr>
          <p:cNvPr id="199685" name="Oval 6"/>
          <p:cNvSpPr>
            <a:spLocks noChangeArrowheads="1"/>
          </p:cNvSpPr>
          <p:nvPr/>
        </p:nvSpPr>
        <p:spPr bwMode="auto">
          <a:xfrm>
            <a:off x="3779838" y="1196975"/>
            <a:ext cx="1441450" cy="1295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86" name="Oval 7"/>
          <p:cNvSpPr>
            <a:spLocks noChangeArrowheads="1"/>
          </p:cNvSpPr>
          <p:nvPr/>
        </p:nvSpPr>
        <p:spPr bwMode="auto">
          <a:xfrm>
            <a:off x="3708400" y="5157788"/>
            <a:ext cx="1441450" cy="1295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87" name="Text Box 8"/>
          <p:cNvSpPr txBox="1">
            <a:spLocks noChangeArrowheads="1"/>
          </p:cNvSpPr>
          <p:nvPr/>
        </p:nvSpPr>
        <p:spPr bwMode="auto">
          <a:xfrm>
            <a:off x="3924324" y="1484328"/>
            <a:ext cx="12239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Hűbérúr (senior)</a:t>
            </a:r>
          </a:p>
        </p:txBody>
      </p:sp>
      <p:sp>
        <p:nvSpPr>
          <p:cNvPr id="199688" name="Text Box 9"/>
          <p:cNvSpPr txBox="1">
            <a:spLocks noChangeArrowheads="1"/>
          </p:cNvSpPr>
          <p:nvPr/>
        </p:nvSpPr>
        <p:spPr bwMode="auto">
          <a:xfrm>
            <a:off x="3851299" y="5516578"/>
            <a:ext cx="14398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Hűbéres (vazallus)</a:t>
            </a:r>
          </a:p>
        </p:txBody>
      </p:sp>
      <p:sp>
        <p:nvSpPr>
          <p:cNvPr id="199689" name="AutoShape 10"/>
          <p:cNvSpPr>
            <a:spLocks noChangeArrowheads="1"/>
          </p:cNvSpPr>
          <p:nvPr/>
        </p:nvSpPr>
        <p:spPr bwMode="auto">
          <a:xfrm>
            <a:off x="3851275" y="2565400"/>
            <a:ext cx="1296988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0" name="AutoShape 12"/>
          <p:cNvSpPr>
            <a:spLocks noChangeArrowheads="1"/>
          </p:cNvSpPr>
          <p:nvPr/>
        </p:nvSpPr>
        <p:spPr bwMode="auto">
          <a:xfrm rot="-5400000">
            <a:off x="2626531" y="3356769"/>
            <a:ext cx="1296988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1" name="AutoShape 13"/>
          <p:cNvSpPr>
            <a:spLocks noChangeArrowheads="1"/>
          </p:cNvSpPr>
          <p:nvPr/>
        </p:nvSpPr>
        <p:spPr bwMode="auto">
          <a:xfrm rot="5400000">
            <a:off x="5076043" y="3356769"/>
            <a:ext cx="1296988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2" name="AutoShape 14"/>
          <p:cNvSpPr>
            <a:spLocks noChangeArrowheads="1"/>
          </p:cNvSpPr>
          <p:nvPr/>
        </p:nvSpPr>
        <p:spPr bwMode="auto">
          <a:xfrm rot="10800000">
            <a:off x="3851275" y="4365625"/>
            <a:ext cx="1296988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3" name="AutoShape 15"/>
          <p:cNvSpPr>
            <a:spLocks noChangeArrowheads="1"/>
          </p:cNvSpPr>
          <p:nvPr/>
        </p:nvSpPr>
        <p:spPr bwMode="auto">
          <a:xfrm>
            <a:off x="684218" y="3141663"/>
            <a:ext cx="1584325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4" name="AutoShape 16"/>
          <p:cNvSpPr>
            <a:spLocks noChangeArrowheads="1"/>
          </p:cNvSpPr>
          <p:nvPr/>
        </p:nvSpPr>
        <p:spPr bwMode="auto">
          <a:xfrm>
            <a:off x="7019946" y="3284539"/>
            <a:ext cx="1584325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5" name="Text Box 17"/>
          <p:cNvSpPr txBox="1">
            <a:spLocks noChangeArrowheads="1"/>
          </p:cNvSpPr>
          <p:nvPr/>
        </p:nvSpPr>
        <p:spPr bwMode="auto">
          <a:xfrm>
            <a:off x="827088" y="3429000"/>
            <a:ext cx="12239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>
                <a:solidFill>
                  <a:srgbClr val="000000"/>
                </a:solidFill>
              </a:rPr>
              <a:t>Hűség</a:t>
            </a:r>
          </a:p>
        </p:txBody>
      </p:sp>
      <p:sp>
        <p:nvSpPr>
          <p:cNvPr id="199696" name="Text Box 18"/>
          <p:cNvSpPr txBox="1">
            <a:spLocks noChangeArrowheads="1"/>
          </p:cNvSpPr>
          <p:nvPr/>
        </p:nvSpPr>
        <p:spPr bwMode="auto">
          <a:xfrm>
            <a:off x="7092951" y="3388003"/>
            <a:ext cx="14398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 smtClean="0">
                <a:solidFill>
                  <a:srgbClr val="000000"/>
                </a:solidFill>
              </a:rPr>
              <a:t>Benefícium + közjogok</a:t>
            </a:r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199697" name="Line 19"/>
          <p:cNvSpPr>
            <a:spLocks noChangeShapeType="1"/>
          </p:cNvSpPr>
          <p:nvPr/>
        </p:nvSpPr>
        <p:spPr bwMode="auto">
          <a:xfrm>
            <a:off x="5003820" y="3860816"/>
            <a:ext cx="2232025" cy="1368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199698" name="Text Box 20"/>
          <p:cNvSpPr txBox="1">
            <a:spLocks noChangeArrowheads="1"/>
          </p:cNvSpPr>
          <p:nvPr/>
        </p:nvSpPr>
        <p:spPr bwMode="auto">
          <a:xfrm>
            <a:off x="6588125" y="5373688"/>
            <a:ext cx="23764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Hűbéreskü</a:t>
            </a:r>
          </a:p>
        </p:txBody>
      </p:sp>
      <p:sp>
        <p:nvSpPr>
          <p:cNvPr id="199699" name="Text Box 21"/>
          <p:cNvSpPr txBox="1">
            <a:spLocks noChangeArrowheads="1"/>
          </p:cNvSpPr>
          <p:nvPr/>
        </p:nvSpPr>
        <p:spPr bwMode="auto">
          <a:xfrm>
            <a:off x="6516688" y="5876925"/>
            <a:ext cx="25193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Hűbéri szerződés</a:t>
            </a:r>
          </a:p>
        </p:txBody>
      </p:sp>
      <p:sp>
        <p:nvSpPr>
          <p:cNvPr id="199700" name="Line 22"/>
          <p:cNvSpPr>
            <a:spLocks noChangeShapeType="1"/>
          </p:cNvSpPr>
          <p:nvPr/>
        </p:nvSpPr>
        <p:spPr bwMode="auto">
          <a:xfrm>
            <a:off x="4932363" y="3933827"/>
            <a:ext cx="1655762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97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5400" dirty="0" smtClean="0">
                <a:solidFill>
                  <a:schemeClr val="tx1"/>
                </a:solidFill>
              </a:rPr>
              <a:t>5. A hűbéri korszak társadalma</a:t>
            </a:r>
          </a:p>
        </p:txBody>
      </p:sp>
      <p:sp>
        <p:nvSpPr>
          <p:cNvPr id="200707" name="Oval 4"/>
          <p:cNvSpPr>
            <a:spLocks noChangeArrowheads="1"/>
          </p:cNvSpPr>
          <p:nvPr/>
        </p:nvSpPr>
        <p:spPr bwMode="auto">
          <a:xfrm>
            <a:off x="4859361" y="1341439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08" name="Oval 5"/>
          <p:cNvSpPr>
            <a:spLocks noChangeArrowheads="1"/>
          </p:cNvSpPr>
          <p:nvPr/>
        </p:nvSpPr>
        <p:spPr bwMode="auto">
          <a:xfrm>
            <a:off x="8207399" y="4292600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09" name="Oval 6"/>
          <p:cNvSpPr>
            <a:spLocks noChangeArrowheads="1"/>
          </p:cNvSpPr>
          <p:nvPr/>
        </p:nvSpPr>
        <p:spPr bwMode="auto">
          <a:xfrm>
            <a:off x="6300804" y="4292600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0" name="Oval 7"/>
          <p:cNvSpPr>
            <a:spLocks noChangeArrowheads="1"/>
          </p:cNvSpPr>
          <p:nvPr/>
        </p:nvSpPr>
        <p:spPr bwMode="auto">
          <a:xfrm>
            <a:off x="3851299" y="4292600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1" name="Oval 8"/>
          <p:cNvSpPr>
            <a:spLocks noChangeArrowheads="1"/>
          </p:cNvSpPr>
          <p:nvPr/>
        </p:nvSpPr>
        <p:spPr bwMode="auto">
          <a:xfrm>
            <a:off x="1187457" y="4292600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2" name="Oval 9"/>
          <p:cNvSpPr>
            <a:spLocks noChangeArrowheads="1"/>
          </p:cNvSpPr>
          <p:nvPr/>
        </p:nvSpPr>
        <p:spPr bwMode="auto">
          <a:xfrm>
            <a:off x="8207399" y="5661025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3" name="Oval 10"/>
          <p:cNvSpPr>
            <a:spLocks noChangeArrowheads="1"/>
          </p:cNvSpPr>
          <p:nvPr/>
        </p:nvSpPr>
        <p:spPr bwMode="auto">
          <a:xfrm>
            <a:off x="7019941" y="5661025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4" name="Oval 11"/>
          <p:cNvSpPr>
            <a:spLocks noChangeArrowheads="1"/>
          </p:cNvSpPr>
          <p:nvPr/>
        </p:nvSpPr>
        <p:spPr bwMode="auto">
          <a:xfrm>
            <a:off x="5795976" y="5661025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5" name="Oval 12"/>
          <p:cNvSpPr>
            <a:spLocks noChangeArrowheads="1"/>
          </p:cNvSpPr>
          <p:nvPr/>
        </p:nvSpPr>
        <p:spPr bwMode="auto">
          <a:xfrm>
            <a:off x="4500563" y="5661025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6" name="Oval 13"/>
          <p:cNvSpPr>
            <a:spLocks noChangeArrowheads="1"/>
          </p:cNvSpPr>
          <p:nvPr/>
        </p:nvSpPr>
        <p:spPr bwMode="auto">
          <a:xfrm>
            <a:off x="3132152" y="5589588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7" name="Oval 14"/>
          <p:cNvSpPr>
            <a:spLocks noChangeArrowheads="1"/>
          </p:cNvSpPr>
          <p:nvPr/>
        </p:nvSpPr>
        <p:spPr bwMode="auto">
          <a:xfrm>
            <a:off x="1763737" y="5589588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8" name="Oval 15"/>
          <p:cNvSpPr>
            <a:spLocks noChangeArrowheads="1"/>
          </p:cNvSpPr>
          <p:nvPr/>
        </p:nvSpPr>
        <p:spPr bwMode="auto">
          <a:xfrm>
            <a:off x="395299" y="5589588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19" name="Oval 18"/>
          <p:cNvSpPr>
            <a:spLocks noChangeArrowheads="1"/>
          </p:cNvSpPr>
          <p:nvPr/>
        </p:nvSpPr>
        <p:spPr bwMode="auto">
          <a:xfrm>
            <a:off x="3708401" y="2349500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0" name="Oval 19"/>
          <p:cNvSpPr>
            <a:spLocks noChangeArrowheads="1"/>
          </p:cNvSpPr>
          <p:nvPr/>
        </p:nvSpPr>
        <p:spPr bwMode="auto">
          <a:xfrm>
            <a:off x="6227787" y="2276475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1" name="Oval 20"/>
          <p:cNvSpPr>
            <a:spLocks noChangeArrowheads="1"/>
          </p:cNvSpPr>
          <p:nvPr/>
        </p:nvSpPr>
        <p:spPr bwMode="auto">
          <a:xfrm>
            <a:off x="7308853" y="3357563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2" name="Oval 21"/>
          <p:cNvSpPr>
            <a:spLocks noChangeArrowheads="1"/>
          </p:cNvSpPr>
          <p:nvPr/>
        </p:nvSpPr>
        <p:spPr bwMode="auto">
          <a:xfrm>
            <a:off x="5003817" y="3284539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3" name="Oval 22"/>
          <p:cNvSpPr>
            <a:spLocks noChangeArrowheads="1"/>
          </p:cNvSpPr>
          <p:nvPr/>
        </p:nvSpPr>
        <p:spPr bwMode="auto">
          <a:xfrm>
            <a:off x="2627324" y="3284539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4" name="Line 23"/>
          <p:cNvSpPr>
            <a:spLocks noChangeShapeType="1"/>
          </p:cNvSpPr>
          <p:nvPr/>
        </p:nvSpPr>
        <p:spPr bwMode="auto">
          <a:xfrm flipH="1">
            <a:off x="4356124" y="1989139"/>
            <a:ext cx="7207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5" name="Line 24"/>
          <p:cNvSpPr>
            <a:spLocks noChangeShapeType="1"/>
          </p:cNvSpPr>
          <p:nvPr/>
        </p:nvSpPr>
        <p:spPr bwMode="auto">
          <a:xfrm>
            <a:off x="5651500" y="1989139"/>
            <a:ext cx="8651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6" name="Line 25"/>
          <p:cNvSpPr>
            <a:spLocks noChangeShapeType="1"/>
          </p:cNvSpPr>
          <p:nvPr/>
        </p:nvSpPr>
        <p:spPr bwMode="auto">
          <a:xfrm>
            <a:off x="8675712" y="5084780"/>
            <a:ext cx="73025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7" name="Line 26"/>
          <p:cNvSpPr>
            <a:spLocks noChangeShapeType="1"/>
          </p:cNvSpPr>
          <p:nvPr/>
        </p:nvSpPr>
        <p:spPr bwMode="auto">
          <a:xfrm>
            <a:off x="6877050" y="4868880"/>
            <a:ext cx="5048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8" name="Line 27"/>
          <p:cNvSpPr>
            <a:spLocks noChangeShapeType="1"/>
          </p:cNvSpPr>
          <p:nvPr/>
        </p:nvSpPr>
        <p:spPr bwMode="auto">
          <a:xfrm>
            <a:off x="7885113" y="4005278"/>
            <a:ext cx="647700" cy="719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29" name="Line 28"/>
          <p:cNvSpPr>
            <a:spLocks noChangeShapeType="1"/>
          </p:cNvSpPr>
          <p:nvPr/>
        </p:nvSpPr>
        <p:spPr bwMode="auto">
          <a:xfrm>
            <a:off x="5724525" y="3789363"/>
            <a:ext cx="8651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0" name="Line 29"/>
          <p:cNvSpPr>
            <a:spLocks noChangeShapeType="1"/>
          </p:cNvSpPr>
          <p:nvPr/>
        </p:nvSpPr>
        <p:spPr bwMode="auto">
          <a:xfrm>
            <a:off x="4500575" y="4797441"/>
            <a:ext cx="433387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1" name="Line 30"/>
          <p:cNvSpPr>
            <a:spLocks noChangeShapeType="1"/>
          </p:cNvSpPr>
          <p:nvPr/>
        </p:nvSpPr>
        <p:spPr bwMode="auto">
          <a:xfrm>
            <a:off x="6877050" y="2852737"/>
            <a:ext cx="719138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2" name="Line 31"/>
          <p:cNvSpPr>
            <a:spLocks noChangeShapeType="1"/>
          </p:cNvSpPr>
          <p:nvPr/>
        </p:nvSpPr>
        <p:spPr bwMode="auto">
          <a:xfrm flipH="1">
            <a:off x="6372225" y="4941889"/>
            <a:ext cx="287338" cy="792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3" name="Line 32"/>
          <p:cNvSpPr>
            <a:spLocks noChangeShapeType="1"/>
          </p:cNvSpPr>
          <p:nvPr/>
        </p:nvSpPr>
        <p:spPr bwMode="auto">
          <a:xfrm flipH="1">
            <a:off x="3419478" y="2997217"/>
            <a:ext cx="57467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4" name="Line 33"/>
          <p:cNvSpPr>
            <a:spLocks noChangeShapeType="1"/>
          </p:cNvSpPr>
          <p:nvPr/>
        </p:nvSpPr>
        <p:spPr bwMode="auto">
          <a:xfrm flipH="1">
            <a:off x="1908175" y="3860800"/>
            <a:ext cx="862013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5" name="Line 34"/>
          <p:cNvSpPr>
            <a:spLocks noChangeShapeType="1"/>
          </p:cNvSpPr>
          <p:nvPr/>
        </p:nvSpPr>
        <p:spPr bwMode="auto">
          <a:xfrm>
            <a:off x="5364176" y="1989154"/>
            <a:ext cx="73025" cy="1512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6" name="Line 35"/>
          <p:cNvSpPr>
            <a:spLocks noChangeShapeType="1"/>
          </p:cNvSpPr>
          <p:nvPr/>
        </p:nvSpPr>
        <p:spPr bwMode="auto">
          <a:xfrm>
            <a:off x="1763726" y="4797441"/>
            <a:ext cx="5048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7" name="Line 36"/>
          <p:cNvSpPr>
            <a:spLocks noChangeShapeType="1"/>
          </p:cNvSpPr>
          <p:nvPr/>
        </p:nvSpPr>
        <p:spPr bwMode="auto">
          <a:xfrm flipH="1">
            <a:off x="900113" y="4868880"/>
            <a:ext cx="646112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8" name="Line 37"/>
          <p:cNvSpPr>
            <a:spLocks noChangeShapeType="1"/>
          </p:cNvSpPr>
          <p:nvPr/>
        </p:nvSpPr>
        <p:spPr bwMode="auto">
          <a:xfrm flipH="1">
            <a:off x="4427538" y="3860800"/>
            <a:ext cx="862012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39" name="Line 38"/>
          <p:cNvSpPr>
            <a:spLocks noChangeShapeType="1"/>
          </p:cNvSpPr>
          <p:nvPr/>
        </p:nvSpPr>
        <p:spPr bwMode="auto">
          <a:xfrm flipH="1">
            <a:off x="3635399" y="4941888"/>
            <a:ext cx="574675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0" name="Oval 39"/>
          <p:cNvSpPr>
            <a:spLocks noChangeArrowheads="1"/>
          </p:cNvSpPr>
          <p:nvPr/>
        </p:nvSpPr>
        <p:spPr bwMode="auto">
          <a:xfrm>
            <a:off x="2555883" y="4365625"/>
            <a:ext cx="936625" cy="863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1" name="Line 40"/>
          <p:cNvSpPr>
            <a:spLocks noChangeShapeType="1"/>
          </p:cNvSpPr>
          <p:nvPr/>
        </p:nvSpPr>
        <p:spPr bwMode="auto">
          <a:xfrm>
            <a:off x="2986088" y="4076716"/>
            <a:ext cx="14605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2" name="Text Box 41"/>
          <p:cNvSpPr txBox="1">
            <a:spLocks noChangeArrowheads="1"/>
          </p:cNvSpPr>
          <p:nvPr/>
        </p:nvSpPr>
        <p:spPr bwMode="auto">
          <a:xfrm>
            <a:off x="6659563" y="1412876"/>
            <a:ext cx="23050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2000" dirty="0"/>
              <a:t>Főhűbérúr</a:t>
            </a:r>
          </a:p>
        </p:txBody>
      </p:sp>
      <p:sp>
        <p:nvSpPr>
          <p:cNvPr id="200743" name="Text Box 42"/>
          <p:cNvSpPr txBox="1">
            <a:spLocks noChangeArrowheads="1"/>
          </p:cNvSpPr>
          <p:nvPr/>
        </p:nvSpPr>
        <p:spPr bwMode="auto">
          <a:xfrm>
            <a:off x="179388" y="6524625"/>
            <a:ext cx="20891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dirty="0"/>
              <a:t>Kishűbéresek</a:t>
            </a:r>
          </a:p>
        </p:txBody>
      </p:sp>
      <p:sp>
        <p:nvSpPr>
          <p:cNvPr id="200744" name="Line 43"/>
          <p:cNvSpPr>
            <a:spLocks noChangeShapeType="1"/>
          </p:cNvSpPr>
          <p:nvPr/>
        </p:nvSpPr>
        <p:spPr bwMode="auto">
          <a:xfrm flipH="1">
            <a:off x="3203599" y="3644915"/>
            <a:ext cx="2016125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5" name="Line 44"/>
          <p:cNvSpPr>
            <a:spLocks noChangeShapeType="1"/>
          </p:cNvSpPr>
          <p:nvPr/>
        </p:nvSpPr>
        <p:spPr bwMode="auto">
          <a:xfrm>
            <a:off x="5580076" y="3573463"/>
            <a:ext cx="1944687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6" name="Line 45"/>
          <p:cNvSpPr>
            <a:spLocks noChangeShapeType="1"/>
          </p:cNvSpPr>
          <p:nvPr/>
        </p:nvSpPr>
        <p:spPr bwMode="auto">
          <a:xfrm flipH="1">
            <a:off x="2268541" y="4941891"/>
            <a:ext cx="574675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7" name="Line 46"/>
          <p:cNvSpPr>
            <a:spLocks noChangeShapeType="1"/>
          </p:cNvSpPr>
          <p:nvPr/>
        </p:nvSpPr>
        <p:spPr bwMode="auto">
          <a:xfrm>
            <a:off x="7019925" y="4797425"/>
            <a:ext cx="1728788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8" name="Line 47"/>
          <p:cNvSpPr>
            <a:spLocks noChangeShapeType="1"/>
          </p:cNvSpPr>
          <p:nvPr/>
        </p:nvSpPr>
        <p:spPr bwMode="auto">
          <a:xfrm flipH="1" flipV="1">
            <a:off x="4643438" y="4724400"/>
            <a:ext cx="1441450" cy="1081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49" name="Line 48"/>
          <p:cNvSpPr>
            <a:spLocks noChangeShapeType="1"/>
          </p:cNvSpPr>
          <p:nvPr/>
        </p:nvSpPr>
        <p:spPr bwMode="auto">
          <a:xfrm flipH="1" flipV="1">
            <a:off x="3203575" y="4941888"/>
            <a:ext cx="215900" cy="86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50" name="Line 49"/>
          <p:cNvSpPr>
            <a:spLocks noChangeShapeType="1"/>
          </p:cNvSpPr>
          <p:nvPr/>
        </p:nvSpPr>
        <p:spPr bwMode="auto">
          <a:xfrm flipH="1">
            <a:off x="3276600" y="2781315"/>
            <a:ext cx="3024188" cy="9350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51" name="Line 50"/>
          <p:cNvSpPr>
            <a:spLocks noChangeShapeType="1"/>
          </p:cNvSpPr>
          <p:nvPr/>
        </p:nvSpPr>
        <p:spPr bwMode="auto">
          <a:xfrm>
            <a:off x="4500571" y="2852754"/>
            <a:ext cx="3455987" cy="936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52" name="Line 51"/>
          <p:cNvSpPr>
            <a:spLocks noChangeShapeType="1"/>
          </p:cNvSpPr>
          <p:nvPr/>
        </p:nvSpPr>
        <p:spPr bwMode="auto">
          <a:xfrm flipH="1" flipV="1">
            <a:off x="3276606" y="3860800"/>
            <a:ext cx="1008063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  <p:sp>
        <p:nvSpPr>
          <p:cNvPr id="200753" name="Line 52"/>
          <p:cNvSpPr>
            <a:spLocks noChangeShapeType="1"/>
          </p:cNvSpPr>
          <p:nvPr/>
        </p:nvSpPr>
        <p:spPr bwMode="auto">
          <a:xfrm flipV="1">
            <a:off x="7092958" y="4005263"/>
            <a:ext cx="57467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hu-H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74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5. A hűbéri korszak kodifikációja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Feudális függőségek hálózata</a:t>
            </a:r>
          </a:p>
          <a:p>
            <a:r>
              <a:rPr lang="hu-HU" dirty="0" smtClean="0"/>
              <a:t>Önellátó berendezkedés</a:t>
            </a:r>
          </a:p>
          <a:p>
            <a:r>
              <a:rPr lang="hu-HU" dirty="0" smtClean="0"/>
              <a:t>Széttagoltság</a:t>
            </a:r>
          </a:p>
          <a:p>
            <a:pPr algn="ctr">
              <a:buFontTx/>
              <a:buNone/>
            </a:pPr>
            <a:r>
              <a:rPr lang="hu-HU" dirty="0" smtClean="0"/>
              <a:t>	=</a:t>
            </a:r>
          </a:p>
          <a:p>
            <a:pPr algn="ctr">
              <a:buFontTx/>
              <a:buNone/>
            </a:pPr>
            <a:r>
              <a:rPr lang="hu-HU" dirty="0" smtClean="0"/>
              <a:t>	Országos hatáskörű törvényhozás hatástalanítása</a:t>
            </a:r>
          </a:p>
          <a:p>
            <a:pPr algn="ctr">
              <a:buFontTx/>
              <a:buNone/>
            </a:pPr>
            <a:r>
              <a:rPr lang="hu-HU" dirty="0" smtClean="0"/>
              <a:t>	Partikuláris szokásjogrögzítés megakadályozá</a:t>
            </a:r>
            <a:r>
              <a:rPr lang="hu-HU" b="1" dirty="0" smtClean="0">
                <a:solidFill>
                  <a:schemeClr val="bg1"/>
                </a:solidFill>
              </a:rPr>
              <a:t>sa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5. A hűbéri korszak kodifikációja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Regionális </a:t>
            </a:r>
            <a:r>
              <a:rPr lang="hu-HU" dirty="0" err="1" smtClean="0"/>
              <a:t>partikularizáltság</a:t>
            </a:r>
            <a:r>
              <a:rPr lang="hu-HU" dirty="0" smtClean="0"/>
              <a:t> </a:t>
            </a:r>
          </a:p>
          <a:p>
            <a:r>
              <a:rPr lang="hu-HU" dirty="0" smtClean="0"/>
              <a:t>+ alanyi </a:t>
            </a:r>
            <a:r>
              <a:rPr lang="hu-HU" dirty="0" err="1" smtClean="0"/>
              <a:t>partikularizáltság</a:t>
            </a:r>
            <a:r>
              <a:rPr lang="hu-HU" dirty="0" smtClean="0"/>
              <a:t> (személyhez tapadó jog elve)</a:t>
            </a:r>
          </a:p>
          <a:p>
            <a:pPr algn="ctr">
              <a:buFontTx/>
              <a:buNone/>
            </a:pPr>
            <a:r>
              <a:rPr lang="hu-HU" dirty="0" smtClean="0"/>
              <a:t>=</a:t>
            </a:r>
          </a:p>
          <a:p>
            <a:pPr algn="ctr">
              <a:buFontTx/>
              <a:buNone/>
            </a:pPr>
            <a:r>
              <a:rPr lang="hu-HU" dirty="0" smtClean="0"/>
              <a:t>Regionális széttagoltság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1"/>
            <a:ext cx="8229600" cy="1143000"/>
          </a:xfrm>
        </p:spPr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5. A hűbéri korszak kodifikációja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Jogösszefoglalások: magánmunkálatok!</a:t>
            </a:r>
          </a:p>
          <a:p>
            <a:r>
              <a:rPr lang="hu-HU" dirty="0" smtClean="0"/>
              <a:t>1. </a:t>
            </a:r>
            <a:r>
              <a:rPr lang="hu-HU" dirty="0" err="1" smtClean="0"/>
              <a:t>formuláskönyvek</a:t>
            </a:r>
            <a:endParaRPr lang="hu-HU" dirty="0" smtClean="0"/>
          </a:p>
          <a:p>
            <a:r>
              <a:rPr lang="hu-HU" dirty="0" smtClean="0"/>
              <a:t>2.kapituklárégyűjtemények</a:t>
            </a:r>
          </a:p>
          <a:p>
            <a:r>
              <a:rPr lang="hu-HU" dirty="0" smtClean="0"/>
              <a:t>3. </a:t>
            </a:r>
            <a:r>
              <a:rPr lang="hu-HU" dirty="0" err="1" smtClean="0"/>
              <a:t>coutumiers</a:t>
            </a:r>
            <a:endParaRPr lang="hu-HU" dirty="0" smtClean="0"/>
          </a:p>
          <a:p>
            <a:r>
              <a:rPr lang="hu-HU" dirty="0" smtClean="0"/>
              <a:t>(„memóriasegítő” helyi rögzítések)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5. A hűbéri korszak kodifikáci</a:t>
            </a:r>
            <a:r>
              <a:rPr lang="hu-HU" dirty="0" smtClean="0">
                <a:solidFill>
                  <a:schemeClr val="bg1"/>
                </a:solidFill>
              </a:rPr>
              <a:t>ója</a:t>
            </a:r>
            <a:endParaRPr lang="hu-HU" dirty="0" smtClean="0"/>
          </a:p>
        </p:txBody>
      </p:sp>
      <p:sp>
        <p:nvSpPr>
          <p:cNvPr id="228355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03232" cy="4525963"/>
          </a:xfrm>
        </p:spPr>
        <p:txBody>
          <a:bodyPr/>
          <a:lstStyle/>
          <a:p>
            <a:r>
              <a:rPr lang="la-Latn" dirty="0" smtClean="0"/>
              <a:t>Statuta et consuetudines Normannie (1200)</a:t>
            </a:r>
          </a:p>
          <a:p>
            <a:r>
              <a:rPr lang="la-Latn" dirty="0" smtClean="0"/>
              <a:t>Summa de legibus Normanniae (1254)</a:t>
            </a:r>
          </a:p>
          <a:p>
            <a:r>
              <a:rPr lang="la-Latn" dirty="0" smtClean="0"/>
              <a:t>Conseil á un ami (1254)</a:t>
            </a:r>
            <a:endParaRPr lang="hu-HU" dirty="0" smtClean="0"/>
          </a:p>
          <a:p>
            <a:r>
              <a:rPr lang="fr-FR" dirty="0"/>
              <a:t>Le livres de Justice et de Plet (1259)</a:t>
            </a:r>
          </a:p>
          <a:p>
            <a:r>
              <a:rPr lang="fr-FR" dirty="0"/>
              <a:t>Trés –Ancienne Coutume de Bretagne (1315)</a:t>
            </a:r>
          </a:p>
          <a:p>
            <a:endParaRPr lang="la-Latn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 hűbéri korszak kodifikációja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Nem </a:t>
            </a:r>
            <a:r>
              <a:rPr lang="hu-HU" dirty="0" err="1" smtClean="0"/>
              <a:t>pozitivisztikusan</a:t>
            </a:r>
            <a:r>
              <a:rPr lang="hu-HU" dirty="0" smtClean="0"/>
              <a:t> kötelező</a:t>
            </a:r>
          </a:p>
          <a:p>
            <a:r>
              <a:rPr lang="hu-HU" dirty="0" smtClean="0"/>
              <a:t>Nem szokásszerűség-helyettesítő</a:t>
            </a:r>
          </a:p>
          <a:p>
            <a:r>
              <a:rPr lang="hu-HU" dirty="0" smtClean="0"/>
              <a:t>Nem szab gátat a </a:t>
            </a:r>
            <a:r>
              <a:rPr lang="hu-HU" dirty="0" err="1" smtClean="0"/>
              <a:t>a</a:t>
            </a:r>
            <a:r>
              <a:rPr lang="hu-HU" dirty="0" smtClean="0"/>
              <a:t> feudális joghatóságnak</a:t>
            </a:r>
          </a:p>
          <a:p>
            <a:pPr algn="ctr">
              <a:buFontTx/>
              <a:buNone/>
            </a:pPr>
            <a:r>
              <a:rPr lang="hu-HU" dirty="0" smtClean="0"/>
              <a:t>	de </a:t>
            </a:r>
          </a:p>
          <a:p>
            <a:pPr algn="ctr">
              <a:buFontTx/>
              <a:buNone/>
            </a:pPr>
            <a:r>
              <a:rPr lang="hu-HU" dirty="0" smtClean="0"/>
              <a:t>	lehetővé vált pozitív jogforrásként történő felhasználása</a:t>
            </a:r>
          </a:p>
          <a:p>
            <a:endParaRPr lang="hu-HU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 hűbéri korszak kodifikációja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Sziget a feudalizmusban: az önállósodó városi közösségek:</a:t>
            </a:r>
          </a:p>
          <a:p>
            <a:r>
              <a:rPr lang="hu-HU" dirty="0" smtClean="0"/>
              <a:t>Városigazgatás, kollektivizmus</a:t>
            </a:r>
          </a:p>
          <a:p>
            <a:r>
              <a:rPr lang="hu-HU" dirty="0" smtClean="0"/>
              <a:t>Polgári foglalkozások demokratizmusa városéletben </a:t>
            </a:r>
          </a:p>
          <a:p>
            <a:pPr algn="ctr">
              <a:buFontTx/>
              <a:buNone/>
            </a:pPr>
            <a:r>
              <a:rPr lang="hu-HU" dirty="0" smtClean="0"/>
              <a:t>	=</a:t>
            </a:r>
          </a:p>
          <a:p>
            <a:pPr algn="ctr">
              <a:buFontTx/>
              <a:buNone/>
            </a:pPr>
            <a:r>
              <a:rPr lang="hu-HU" dirty="0" smtClean="0"/>
              <a:t>	Jog hivatalos összefoglaló rögzítésének igénye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 hűbéri korszak kodifikác</a:t>
            </a:r>
            <a:r>
              <a:rPr lang="hu-HU" dirty="0" smtClean="0">
                <a:solidFill>
                  <a:schemeClr val="bg1"/>
                </a:solidFill>
              </a:rPr>
              <a:t>iója</a:t>
            </a:r>
            <a:endParaRPr lang="hu-HU" dirty="0" smtClean="0"/>
          </a:p>
        </p:txBody>
      </p:sp>
      <p:sp>
        <p:nvSpPr>
          <p:cNvPr id="232451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Arles</a:t>
            </a:r>
            <a:r>
              <a:rPr lang="hu-HU" dirty="0" smtClean="0"/>
              <a:t> városjoga (1202)</a:t>
            </a:r>
          </a:p>
          <a:p>
            <a:r>
              <a:rPr lang="de-DE" dirty="0" smtClean="0"/>
              <a:t>Braunschweig (1227)</a:t>
            </a:r>
          </a:p>
          <a:p>
            <a:r>
              <a:rPr lang="de-DE" dirty="0" smtClean="0"/>
              <a:t>Hildesheim (1249)</a:t>
            </a:r>
            <a:endParaRPr lang="hu-HU" dirty="0" smtClean="0"/>
          </a:p>
          <a:p>
            <a:endParaRPr lang="hu-HU" dirty="0" smtClean="0"/>
          </a:p>
          <a:p>
            <a:endParaRPr lang="hu-HU" dirty="0" smtClean="0">
              <a:solidFill>
                <a:schemeClr val="bg1"/>
              </a:solidFill>
            </a:endParaRPr>
          </a:p>
          <a:p>
            <a:endParaRPr lang="hu-HU" dirty="0" smtClean="0">
              <a:solidFill>
                <a:schemeClr val="bg1"/>
              </a:solidFill>
            </a:endParaRPr>
          </a:p>
          <a:p>
            <a:pPr algn="ctr">
              <a:buFontTx/>
              <a:buNone/>
            </a:pPr>
            <a:r>
              <a:rPr lang="hu-HU" dirty="0" smtClean="0"/>
              <a:t>Az országos szokásjogi gyűjtemények előképei lettek</a:t>
            </a:r>
            <a:endParaRPr lang="de-DE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274639"/>
            <a:ext cx="9144000" cy="1143000"/>
          </a:xfrm>
        </p:spPr>
        <p:txBody>
          <a:bodyPr/>
          <a:lstStyle/>
          <a:p>
            <a:pPr eaLnBrk="1" hangingPunct="1"/>
            <a:r>
              <a:rPr lang="hu-HU" dirty="0" smtClean="0">
                <a:solidFill>
                  <a:schemeClr val="tx1"/>
                </a:solidFill>
              </a:rPr>
              <a:t>6. Rendi társadalom büntetőjoga</a:t>
            </a:r>
          </a:p>
        </p:txBody>
      </p:sp>
      <p:sp>
        <p:nvSpPr>
          <p:cNvPr id="202755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468313" y="1557337"/>
            <a:ext cx="4038600" cy="4525963"/>
          </a:xfrm>
        </p:spPr>
        <p:txBody>
          <a:bodyPr/>
          <a:lstStyle/>
          <a:p>
            <a:pPr indent="0" algn="ctr" eaLnBrk="1" hangingPunct="1">
              <a:lnSpc>
                <a:spcPct val="80000"/>
              </a:lnSpc>
              <a:buFontTx/>
              <a:buNone/>
            </a:pPr>
            <a:r>
              <a:rPr lang="hu-HU" dirty="0" smtClean="0"/>
              <a:t>A hűbéri társadalom szerveződési elve </a:t>
            </a:r>
          </a:p>
          <a:p>
            <a:pPr indent="0" algn="ctr" eaLnBrk="1" hangingPunct="1">
              <a:lnSpc>
                <a:spcPct val="80000"/>
              </a:lnSpc>
              <a:buFontTx/>
              <a:buNone/>
            </a:pPr>
            <a:endParaRPr lang="hu-HU" dirty="0" smtClean="0"/>
          </a:p>
          <a:p>
            <a:pPr indent="0" algn="ctr" eaLnBrk="1" hangingPunct="1">
              <a:lnSpc>
                <a:spcPct val="80000"/>
              </a:lnSpc>
              <a:buFontTx/>
              <a:buNone/>
            </a:pPr>
            <a:r>
              <a:rPr lang="hu-HU" sz="4000" b="1" dirty="0" smtClean="0"/>
              <a:t>az állami közhatalom szétaprózása</a:t>
            </a:r>
          </a:p>
          <a:p>
            <a:pPr indent="0" algn="ctr" eaLnBrk="1" hangingPunct="1">
              <a:lnSpc>
                <a:spcPct val="80000"/>
              </a:lnSpc>
              <a:buFontTx/>
              <a:buNone/>
            </a:pPr>
            <a:r>
              <a:rPr lang="hu-HU" sz="3200" dirty="0" smtClean="0"/>
              <a:t>a vazallusok kezén</a:t>
            </a:r>
          </a:p>
        </p:txBody>
      </p:sp>
      <p:sp>
        <p:nvSpPr>
          <p:cNvPr id="202756" name="Rectangle 7"/>
          <p:cNvSpPr>
            <a:spLocks noGrp="1" noChangeArrowheads="1"/>
          </p:cNvSpPr>
          <p:nvPr>
            <p:ph sz="half" idx="2"/>
          </p:nvPr>
        </p:nvSpPr>
        <p:spPr>
          <a:xfrm>
            <a:off x="4648203" y="1600201"/>
            <a:ext cx="4244975" cy="4565651"/>
          </a:xfrm>
        </p:spPr>
        <p:txBody>
          <a:bodyPr/>
          <a:lstStyle/>
          <a:p>
            <a:pPr indent="0" algn="ctr" eaLnBrk="1" hangingPunct="1">
              <a:lnSpc>
                <a:spcPct val="80000"/>
              </a:lnSpc>
              <a:buFontTx/>
              <a:buNone/>
            </a:pPr>
            <a:r>
              <a:rPr lang="hu-HU" dirty="0" smtClean="0"/>
              <a:t>A rendi társadalom fő szerveződési elve </a:t>
            </a:r>
          </a:p>
          <a:p>
            <a:pPr indent="0" algn="ctr" eaLnBrk="1" hangingPunct="1">
              <a:lnSpc>
                <a:spcPct val="80000"/>
              </a:lnSpc>
              <a:buFontTx/>
              <a:buNone/>
            </a:pPr>
            <a:endParaRPr lang="hu-HU" sz="1800" dirty="0" smtClean="0"/>
          </a:p>
          <a:p>
            <a:pPr indent="0" algn="ctr" eaLnBrk="1" hangingPunct="1">
              <a:lnSpc>
                <a:spcPct val="80000"/>
              </a:lnSpc>
              <a:buFontTx/>
              <a:buNone/>
            </a:pPr>
            <a:r>
              <a:rPr lang="hu-HU" sz="4000" b="1" dirty="0" smtClean="0"/>
              <a:t>rendi dualizmus –</a:t>
            </a:r>
          </a:p>
          <a:p>
            <a:pPr indent="0" algn="ctr" eaLnBrk="1" hangingPunct="1">
              <a:lnSpc>
                <a:spcPct val="80000"/>
              </a:lnSpc>
              <a:buFontTx/>
              <a:buNone/>
            </a:pPr>
            <a:r>
              <a:rPr lang="hu-HU" sz="4000" b="1" dirty="0" smtClean="0"/>
              <a:t>az állami közhatalom centralizációja</a:t>
            </a:r>
          </a:p>
          <a:p>
            <a:pPr indent="0" algn="ctr" eaLnBrk="1" hangingPunct="1">
              <a:lnSpc>
                <a:spcPct val="80000"/>
              </a:lnSpc>
              <a:buFontTx/>
              <a:buNone/>
            </a:pPr>
            <a:r>
              <a:rPr lang="hu-HU" dirty="0" smtClean="0"/>
              <a:t>a rendek támogatásával</a:t>
            </a:r>
            <a:endParaRPr lang="hu-HU" sz="1800" dirty="0" smtClean="0"/>
          </a:p>
        </p:txBody>
      </p:sp>
    </p:spTree>
    <p:extLst>
      <p:ext uri="{BB962C8B-B14F-4D97-AF65-F5344CB8AC3E}">
        <p14:creationId xmlns:p14="http://schemas.microsoft.com/office/powerpoint/2010/main" val="1910981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sz="4000" dirty="0">
                <a:solidFill>
                  <a:schemeClr val="tx1"/>
                </a:solidFill>
              </a:rPr>
              <a:t>6. Rendi társadalom büntetőjoga</a:t>
            </a:r>
            <a:endParaRPr lang="hu-HU" sz="4000" b="1" dirty="0" smtClean="0">
              <a:solidFill>
                <a:schemeClr val="tx1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dirty="0" smtClean="0"/>
              <a:t>A hűbéri jog jellegzetessége 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endParaRPr lang="hu-HU" dirty="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sz="3600" dirty="0" smtClean="0"/>
              <a:t>A jog partikularizmusa és az állami közhatalom szétaprózásának megfelelően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sz="3200" dirty="0" smtClean="0"/>
              <a:t>a vazallusok kezén</a:t>
            </a:r>
          </a:p>
          <a:p>
            <a:pPr>
              <a:defRPr/>
            </a:pP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dirty="0" smtClean="0"/>
              <a:t>A rendi jog jellegzetessége 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endParaRPr lang="hu-HU" dirty="0" smtClean="0"/>
          </a:p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sz="3600" dirty="0" smtClean="0"/>
              <a:t>A jog egységesítése a rendi centralizáció érdekében </a:t>
            </a:r>
          </a:p>
          <a:p>
            <a:pPr marL="0" indent="0" algn="ctr" eaLnBrk="1" hangingPunct="1">
              <a:lnSpc>
                <a:spcPct val="80000"/>
              </a:lnSpc>
              <a:buFontTx/>
              <a:buNone/>
              <a:defRPr/>
            </a:pPr>
            <a:r>
              <a:rPr lang="hu-HU" sz="2400" dirty="0" smtClean="0"/>
              <a:t>a rendi jogok rendszerében</a:t>
            </a:r>
          </a:p>
          <a:p>
            <a:pPr>
              <a:defRPr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961299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>
                <a:solidFill>
                  <a:schemeClr val="tx1"/>
                </a:solidFill>
              </a:rPr>
              <a:t>6. Rendi társadalom büntetőjoga</a:t>
            </a:r>
            <a:endParaRPr lang="hu-HU" sz="4000" b="1" dirty="0" smtClean="0">
              <a:solidFill>
                <a:schemeClr val="tx1"/>
              </a:solidFill>
            </a:endParaRP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 smtClean="0"/>
              <a:t>Büntetőjog általános jellegzetességei</a:t>
            </a:r>
          </a:p>
          <a:p>
            <a:pPr lvl="1"/>
            <a:r>
              <a:rPr lang="hu-HU" dirty="0" smtClean="0"/>
              <a:t>Rendileg tagolt</a:t>
            </a:r>
          </a:p>
          <a:p>
            <a:pPr lvl="1"/>
            <a:r>
              <a:rPr lang="hu-HU" dirty="0" smtClean="0"/>
              <a:t>Partikuláris</a:t>
            </a:r>
          </a:p>
          <a:p>
            <a:pPr lvl="1"/>
            <a:r>
              <a:rPr lang="hu-HU" dirty="0" smtClean="0"/>
              <a:t>Praxisban élő</a:t>
            </a:r>
          </a:p>
          <a:p>
            <a:pPr lvl="1"/>
            <a:r>
              <a:rPr lang="hu-HU" dirty="0" smtClean="0"/>
              <a:t>Komplex, jogágazatiság nélküli</a:t>
            </a:r>
          </a:p>
          <a:p>
            <a:pPr lvl="1"/>
            <a:r>
              <a:rPr lang="hu-HU" dirty="0" smtClean="0"/>
              <a:t>A jogpropaganda eszköze (nyilvános)</a:t>
            </a:r>
          </a:p>
        </p:txBody>
      </p:sp>
    </p:spTree>
    <p:extLst>
      <p:ext uri="{BB962C8B-B14F-4D97-AF65-F5344CB8AC3E}">
        <p14:creationId xmlns:p14="http://schemas.microsoft.com/office/powerpoint/2010/main" val="3294764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b="1" dirty="0" smtClean="0">
                <a:solidFill>
                  <a:schemeClr val="tx1"/>
                </a:solidFill>
              </a:rPr>
              <a:t>Rendi társadalom büntetőjoga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Büntetéskiszabás típusai</a:t>
            </a:r>
          </a:p>
          <a:p>
            <a:r>
              <a:rPr lang="hu-HU" dirty="0" smtClean="0"/>
              <a:t>Határozatlan („bűnhődjék érdeme szerint”)</a:t>
            </a:r>
          </a:p>
          <a:p>
            <a:r>
              <a:rPr lang="hu-HU" dirty="0" smtClean="0"/>
              <a:t>Relatíve határozatlan („halálnak halálával haljon”)</a:t>
            </a:r>
          </a:p>
          <a:p>
            <a:r>
              <a:rPr lang="hu-HU" dirty="0" smtClean="0"/>
              <a:t>Relatíve határozott („tömlöcöztessék legalább 5 esztendeig”</a:t>
            </a:r>
          </a:p>
          <a:p>
            <a:r>
              <a:rPr lang="hu-HU" dirty="0" smtClean="0"/>
              <a:t>Határozott („pallos által vesszen”)</a:t>
            </a:r>
          </a:p>
        </p:txBody>
      </p:sp>
    </p:spTree>
    <p:extLst>
      <p:ext uri="{BB962C8B-B14F-4D97-AF65-F5344CB8AC3E}">
        <p14:creationId xmlns:p14="http://schemas.microsoft.com/office/powerpoint/2010/main" val="27915443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 rendi kodifikáció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Központosítás (15.század):</a:t>
            </a:r>
          </a:p>
          <a:p>
            <a:pPr algn="ctr">
              <a:buFontTx/>
              <a:buNone/>
            </a:pPr>
            <a:endParaRPr lang="hu-HU" dirty="0" smtClean="0"/>
          </a:p>
          <a:p>
            <a:r>
              <a:rPr lang="hu-HU" dirty="0" smtClean="0"/>
              <a:t>Egységes központi akaraton nyugvó rend</a:t>
            </a:r>
          </a:p>
          <a:p>
            <a:r>
              <a:rPr lang="hu-HU" dirty="0" smtClean="0"/>
              <a:t>Árutermelő gazdaság – a jogbiztonság igénye</a:t>
            </a:r>
          </a:p>
          <a:p>
            <a:r>
              <a:rPr lang="hu-HU" dirty="0" smtClean="0"/>
              <a:t>Szakszerűségen nyugvó királyi adminisztráció </a:t>
            </a:r>
          </a:p>
          <a:p>
            <a:r>
              <a:rPr lang="hu-HU" dirty="0" smtClean="0"/>
              <a:t>Szisztematikus adószedés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A rendi kodifikáció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Jogi konzekvenciák:</a:t>
            </a:r>
          </a:p>
          <a:p>
            <a:r>
              <a:rPr lang="hu-HU" dirty="0" smtClean="0"/>
              <a:t>Jog szokásszerűségének törvényi felváltása</a:t>
            </a:r>
          </a:p>
          <a:p>
            <a:r>
              <a:rPr lang="hu-HU" dirty="0" smtClean="0"/>
              <a:t>A jogi partikularizmus meghaladása: törvényi egységesítése</a:t>
            </a:r>
          </a:p>
          <a:p>
            <a:r>
              <a:rPr lang="hu-HU" dirty="0" smtClean="0"/>
              <a:t>Egységes központi akaraton nyugvó jogrendszer (jogalkotás)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6. A rendi kodifikáció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Formális akaratnyilvánítástól függő tételezés</a:t>
            </a:r>
          </a:p>
          <a:p>
            <a:r>
              <a:rPr lang="hu-HU" dirty="0" smtClean="0"/>
              <a:t>Meglévő jog írásba foglalása (15-16.sz.)</a:t>
            </a:r>
          </a:p>
          <a:p>
            <a:r>
              <a:rPr lang="hu-HU" dirty="0" smtClean="0"/>
              <a:t>A jogkönyvek újrakiadása(revideálása) (17.századtól)</a:t>
            </a:r>
          </a:p>
          <a:p>
            <a:r>
              <a:rPr lang="hu-HU" dirty="0" smtClean="0"/>
              <a:t>Jogi írásbeliség általánossá válása</a:t>
            </a:r>
          </a:p>
          <a:p>
            <a:r>
              <a:rPr lang="la-Latn" dirty="0" smtClean="0"/>
              <a:t>Ius Commune scriptum </a:t>
            </a:r>
            <a:r>
              <a:rPr lang="hu-HU" dirty="0" smtClean="0"/>
              <a:t>(egyetemeken művelt római jog)</a:t>
            </a:r>
          </a:p>
          <a:p>
            <a:endParaRPr lang="hu-HU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6. A rendi kodifikáció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Az eredmény:</a:t>
            </a:r>
          </a:p>
          <a:p>
            <a:pPr algn="ctr">
              <a:buFontTx/>
              <a:buNone/>
            </a:pPr>
            <a:r>
              <a:rPr lang="hu-HU" dirty="0" smtClean="0"/>
              <a:t>	A jog uralkodói akaratnyilvánítássá vált, vagyis:</a:t>
            </a:r>
          </a:p>
          <a:p>
            <a:r>
              <a:rPr lang="hu-HU" dirty="0" smtClean="0"/>
              <a:t>A regionális szokásszerűség kontinuitása helyébe</a:t>
            </a:r>
          </a:p>
          <a:p>
            <a:r>
              <a:rPr lang="hu-HU" dirty="0" smtClean="0"/>
              <a:t>Alkotható, megváltoztatható és megsemmisíthető jogszabályhalmaz lépett</a:t>
            </a:r>
          </a:p>
          <a:p>
            <a:r>
              <a:rPr lang="la-Latn" dirty="0" smtClean="0"/>
              <a:t>(Lex posterior derogat priori)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sz="4000" dirty="0" smtClean="0">
                <a:solidFill>
                  <a:schemeClr val="tx1"/>
                </a:solidFill>
              </a:rPr>
              <a:t>7. Az abszolutizmus kodifikációja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kodifikáció előfeltétele: a jogágazatiság</a:t>
            </a:r>
          </a:p>
        </p:txBody>
      </p:sp>
      <p:sp>
        <p:nvSpPr>
          <p:cNvPr id="4" name="Téglalap 3"/>
          <p:cNvSpPr/>
          <p:nvPr/>
        </p:nvSpPr>
        <p:spPr>
          <a:xfrm>
            <a:off x="3276600" y="2133600"/>
            <a:ext cx="2590800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 dirty="0">
              <a:solidFill>
                <a:srgbClr val="FFFFFF"/>
              </a:solidFill>
            </a:endParaRPr>
          </a:p>
        </p:txBody>
      </p:sp>
      <p:sp>
        <p:nvSpPr>
          <p:cNvPr id="5" name="Szövegdoboz 4"/>
          <p:cNvSpPr txBox="1">
            <a:spLocks noChangeArrowheads="1"/>
          </p:cNvSpPr>
          <p:nvPr/>
        </p:nvSpPr>
        <p:spPr bwMode="auto">
          <a:xfrm>
            <a:off x="3779838" y="2276491"/>
            <a:ext cx="18716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rgbClr val="000000"/>
                </a:solidFill>
              </a:rPr>
              <a:t>16-17.sz.Közjog (Alkotmányjog</a:t>
            </a:r>
          </a:p>
        </p:txBody>
      </p:sp>
      <p:sp>
        <p:nvSpPr>
          <p:cNvPr id="6" name="Téglalap 5"/>
          <p:cNvSpPr/>
          <p:nvPr/>
        </p:nvSpPr>
        <p:spPr>
          <a:xfrm>
            <a:off x="2411413" y="3068639"/>
            <a:ext cx="4248150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1692275" y="4005263"/>
            <a:ext cx="2592388" cy="9144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611212" y="5013325"/>
            <a:ext cx="2592387" cy="914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4859356" y="4221163"/>
            <a:ext cx="2592387" cy="914400"/>
          </a:xfrm>
          <a:prstGeom prst="rect">
            <a:avLst/>
          </a:prstGeom>
          <a:solidFill>
            <a:srgbClr val="99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10" name="Szövegdoboz 9"/>
          <p:cNvSpPr txBox="1">
            <a:spLocks noChangeArrowheads="1"/>
          </p:cNvSpPr>
          <p:nvPr/>
        </p:nvSpPr>
        <p:spPr bwMode="auto">
          <a:xfrm>
            <a:off x="3492517" y="3213108"/>
            <a:ext cx="22320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rgbClr val="000000"/>
                </a:solidFill>
              </a:rPr>
              <a:t>17-18.sz. Közigazgatási jog</a:t>
            </a:r>
          </a:p>
        </p:txBody>
      </p:sp>
      <p:sp>
        <p:nvSpPr>
          <p:cNvPr id="11" name="Szövegdoboz 10"/>
          <p:cNvSpPr txBox="1">
            <a:spLocks noChangeArrowheads="1"/>
          </p:cNvSpPr>
          <p:nvPr/>
        </p:nvSpPr>
        <p:spPr bwMode="auto">
          <a:xfrm>
            <a:off x="1908183" y="4221178"/>
            <a:ext cx="22320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rgbClr val="000000"/>
                </a:solidFill>
              </a:rPr>
              <a:t>18-19.sz. Büntetőjog</a:t>
            </a:r>
          </a:p>
        </p:txBody>
      </p:sp>
      <p:sp>
        <p:nvSpPr>
          <p:cNvPr id="12" name="Szövegdoboz 11"/>
          <p:cNvSpPr txBox="1">
            <a:spLocks noChangeArrowheads="1"/>
          </p:cNvSpPr>
          <p:nvPr/>
        </p:nvSpPr>
        <p:spPr bwMode="auto">
          <a:xfrm>
            <a:off x="1258912" y="5084778"/>
            <a:ext cx="15843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solidFill>
                  <a:srgbClr val="000000"/>
                </a:solidFill>
              </a:rPr>
              <a:t>19-20.sz. Perjogok</a:t>
            </a:r>
          </a:p>
        </p:txBody>
      </p:sp>
      <p:sp>
        <p:nvSpPr>
          <p:cNvPr id="13" name="Téglalap 12"/>
          <p:cNvSpPr/>
          <p:nvPr/>
        </p:nvSpPr>
        <p:spPr>
          <a:xfrm>
            <a:off x="3419475" y="5300663"/>
            <a:ext cx="2592388" cy="914400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6156325" y="5661025"/>
            <a:ext cx="2592388" cy="9144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hu-HU">
              <a:solidFill>
                <a:srgbClr val="FFFFFF"/>
              </a:solidFill>
            </a:endParaRPr>
          </a:p>
        </p:txBody>
      </p:sp>
      <p:sp>
        <p:nvSpPr>
          <p:cNvPr id="239631" name="Szövegdoboz 14"/>
          <p:cNvSpPr txBox="1">
            <a:spLocks noChangeArrowheads="1"/>
          </p:cNvSpPr>
          <p:nvPr/>
        </p:nvSpPr>
        <p:spPr bwMode="auto">
          <a:xfrm>
            <a:off x="5219702" y="4221178"/>
            <a:ext cx="20161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hu-HU">
                <a:solidFill>
                  <a:srgbClr val="000000"/>
                </a:solidFill>
              </a:rPr>
              <a:t>18-19.sz. Kereskedelmi jog</a:t>
            </a:r>
          </a:p>
        </p:txBody>
      </p:sp>
      <p:sp>
        <p:nvSpPr>
          <p:cNvPr id="16" name="Szövegdoboz 15"/>
          <p:cNvSpPr txBox="1">
            <a:spLocks noChangeArrowheads="1"/>
          </p:cNvSpPr>
          <p:nvPr/>
        </p:nvSpPr>
        <p:spPr bwMode="auto">
          <a:xfrm>
            <a:off x="3779840" y="5516564"/>
            <a:ext cx="20161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rgbClr val="000000"/>
                </a:solidFill>
              </a:rPr>
              <a:t>19.sz. Magánjog</a:t>
            </a:r>
          </a:p>
        </p:txBody>
      </p:sp>
      <p:sp>
        <p:nvSpPr>
          <p:cNvPr id="17" name="Szövegdoboz 16"/>
          <p:cNvSpPr txBox="1">
            <a:spLocks noChangeArrowheads="1"/>
          </p:cNvSpPr>
          <p:nvPr/>
        </p:nvSpPr>
        <p:spPr bwMode="auto">
          <a:xfrm>
            <a:off x="6372241" y="5949966"/>
            <a:ext cx="22320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u-HU">
                <a:solidFill>
                  <a:srgbClr val="000000"/>
                </a:solidFill>
              </a:rPr>
              <a:t>19-21.sz. Szakjogok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7. Az abszolutizmus kodifikációja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Eddig</a:t>
            </a:r>
          </a:p>
          <a:p>
            <a:r>
              <a:rPr lang="hu-HU" dirty="0" smtClean="0"/>
              <a:t>A kodifikáció a szokásjog összegzése, meghaladása, de folytonossága a jognak</a:t>
            </a:r>
          </a:p>
          <a:p>
            <a:pPr>
              <a:buFontTx/>
              <a:buNone/>
            </a:pPr>
            <a:r>
              <a:rPr lang="hu-HU" dirty="0" smtClean="0"/>
              <a:t>= Jogforrásrendező érdek kifejeződése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Ezután</a:t>
            </a:r>
          </a:p>
          <a:p>
            <a:r>
              <a:rPr lang="hu-HU" dirty="0" smtClean="0"/>
              <a:t>A kodifikáció a szuverén, az abszolutista uralkodó kizárólagosság igényével megjelenő kimerítő és egységes akarat-kifejezése</a:t>
            </a:r>
          </a:p>
          <a:p>
            <a:pPr>
              <a:buFontTx/>
              <a:buNone/>
            </a:pPr>
            <a:r>
              <a:rPr lang="hu-HU" dirty="0" smtClean="0"/>
              <a:t>= Jogalkotó érdek kifejeződése </a:t>
            </a:r>
          </a:p>
          <a:p>
            <a:endParaRPr lang="hu-HU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7. Az abszolutizmus kodifikációja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„egy általános kodifikáció csodálatos előjátékai” (</a:t>
            </a:r>
            <a:r>
              <a:rPr lang="hu-HU" dirty="0" err="1" smtClean="0"/>
              <a:t>Malapert</a:t>
            </a:r>
            <a:r>
              <a:rPr lang="hu-HU" dirty="0" smtClean="0"/>
              <a:t>)</a:t>
            </a:r>
          </a:p>
          <a:p>
            <a:r>
              <a:rPr lang="hu-HU" dirty="0" smtClean="0"/>
              <a:t>Jogági karakterű</a:t>
            </a:r>
          </a:p>
          <a:p>
            <a:r>
              <a:rPr lang="hu-HU" dirty="0" smtClean="0"/>
              <a:t>Rendszerképző feldolgozások</a:t>
            </a:r>
          </a:p>
          <a:p>
            <a:pPr algn="ctr">
              <a:buFontTx/>
              <a:buNone/>
            </a:pPr>
            <a:r>
              <a:rPr lang="hu-HU" dirty="0" smtClean="0"/>
              <a:t>de:</a:t>
            </a:r>
          </a:p>
          <a:p>
            <a:r>
              <a:rPr lang="hu-HU" dirty="0" smtClean="0"/>
              <a:t>Franciaország: </a:t>
            </a:r>
            <a:r>
              <a:rPr lang="hu-HU" dirty="0" err="1" smtClean="0"/>
              <a:t>parcialitás</a:t>
            </a:r>
            <a:endParaRPr lang="hu-HU" dirty="0" smtClean="0"/>
          </a:p>
          <a:p>
            <a:r>
              <a:rPr lang="hu-HU" dirty="0" smtClean="0"/>
              <a:t>Poroszország: </a:t>
            </a:r>
            <a:r>
              <a:rPr lang="hu-HU" dirty="0" err="1" smtClean="0"/>
              <a:t>kazuisztikusság</a:t>
            </a:r>
            <a:endParaRPr lang="hu-HU" dirty="0" smtClean="0"/>
          </a:p>
          <a:p>
            <a:r>
              <a:rPr lang="hu-HU" dirty="0" smtClean="0"/>
              <a:t>Ausztria: részlegesség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7. Az abszolutizmus kodifikációja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Franciaország:</a:t>
            </a:r>
          </a:p>
          <a:p>
            <a:r>
              <a:rPr lang="hu-HU" dirty="0" err="1" smtClean="0"/>
              <a:t>Ordonnanceok</a:t>
            </a:r>
            <a:endParaRPr lang="hu-HU" dirty="0" smtClean="0"/>
          </a:p>
          <a:p>
            <a:pPr lvl="1"/>
            <a:r>
              <a:rPr lang="hu-HU" dirty="0" smtClean="0"/>
              <a:t>A polgári igazságszolgáltatás reformjáról(1667)</a:t>
            </a:r>
          </a:p>
          <a:p>
            <a:pPr lvl="1"/>
            <a:r>
              <a:rPr lang="hu-HU" dirty="0" smtClean="0"/>
              <a:t>Vizekről és erdőkről (1669)</a:t>
            </a:r>
          </a:p>
          <a:p>
            <a:pPr lvl="1"/>
            <a:r>
              <a:rPr lang="hu-HU" dirty="0" smtClean="0"/>
              <a:t>Kereskedelemről (1673</a:t>
            </a:r>
          </a:p>
          <a:p>
            <a:pPr lvl="1"/>
            <a:r>
              <a:rPr lang="hu-HU" dirty="0" smtClean="0"/>
              <a:t>Tengeri kereskedelemről (1681)</a:t>
            </a:r>
          </a:p>
          <a:p>
            <a:pPr lvl="1"/>
            <a:r>
              <a:rPr lang="hu-HU" dirty="0" smtClean="0"/>
              <a:t>Gyarmatpolitikában követendő eljárásról(1685)</a:t>
            </a:r>
          </a:p>
          <a:p>
            <a:endParaRPr lang="hu-HU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7. Az abszolutizmus kodifikációja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/>
              <a:t>Poroszország:</a:t>
            </a:r>
          </a:p>
          <a:p>
            <a:r>
              <a:rPr lang="hu-HU" dirty="0" smtClean="0"/>
              <a:t>Mennyiségi teljesség</a:t>
            </a:r>
          </a:p>
          <a:p>
            <a:pPr lvl="1"/>
            <a:r>
              <a:rPr lang="de-DE" dirty="0" smtClean="0"/>
              <a:t>Landrecht des Herzogtum Preußen (1618)</a:t>
            </a:r>
          </a:p>
          <a:p>
            <a:pPr lvl="1"/>
            <a:r>
              <a:rPr lang="de-DE" dirty="0" smtClean="0"/>
              <a:t>Allgemeines Landrecht für den Preußischen Staaten</a:t>
            </a:r>
            <a:r>
              <a:rPr lang="hu-HU" dirty="0" smtClean="0"/>
              <a:t> (1791)</a:t>
            </a:r>
            <a:endParaRPr lang="de-DE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7. Az abszolutizmus kodifikációja</a:t>
            </a:r>
          </a:p>
        </p:txBody>
      </p:sp>
      <p:sp>
        <p:nvSpPr>
          <p:cNvPr id="244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hu-HU" dirty="0" smtClean="0">
                <a:solidFill>
                  <a:srgbClr val="FFFF00"/>
                </a:solidFill>
              </a:rPr>
              <a:t>	</a:t>
            </a:r>
            <a:r>
              <a:rPr lang="hu-HU" dirty="0" smtClean="0"/>
              <a:t>Ausztria</a:t>
            </a:r>
          </a:p>
          <a:p>
            <a:r>
              <a:rPr lang="hu-HU" dirty="0" smtClean="0"/>
              <a:t>Jogági rendszerképzés</a:t>
            </a:r>
          </a:p>
          <a:p>
            <a:pPr lvl="1"/>
            <a:r>
              <a:rPr lang="la-Latn" dirty="0" smtClean="0"/>
              <a:t>Constitutio Criminalis Theresiana (1768)</a:t>
            </a:r>
          </a:p>
          <a:p>
            <a:pPr lvl="1"/>
            <a:r>
              <a:rPr lang="la-Latn" dirty="0" smtClean="0"/>
              <a:t>Constitutio Criminalis Josephina (1787)</a:t>
            </a:r>
            <a:endParaRPr lang="hu-HU" dirty="0" smtClean="0"/>
          </a:p>
          <a:p>
            <a:pPr lvl="1"/>
            <a:r>
              <a:rPr lang="de-DE" dirty="0" smtClean="0"/>
              <a:t>Strafgesetzbuch (1803)</a:t>
            </a:r>
          </a:p>
          <a:p>
            <a:pPr lvl="1"/>
            <a:r>
              <a:rPr lang="de-DE" dirty="0" smtClean="0"/>
              <a:t>Codex </a:t>
            </a:r>
            <a:r>
              <a:rPr lang="de-DE" dirty="0" err="1" smtClean="0"/>
              <a:t>Thereresianus</a:t>
            </a:r>
            <a:r>
              <a:rPr lang="de-DE" dirty="0" smtClean="0"/>
              <a:t> (1766)</a:t>
            </a:r>
          </a:p>
          <a:p>
            <a:pPr lvl="1"/>
            <a:r>
              <a:rPr lang="de-DE" dirty="0" err="1" smtClean="0"/>
              <a:t>Josephinisches</a:t>
            </a:r>
            <a:r>
              <a:rPr lang="de-DE" dirty="0" smtClean="0"/>
              <a:t> Gesetzbuch (1786)</a:t>
            </a:r>
          </a:p>
          <a:p>
            <a:pPr lvl="1"/>
            <a:r>
              <a:rPr lang="de-DE" dirty="0" smtClean="0"/>
              <a:t>Allgemeines Bürgerliches Gesetzbuch (1811)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74639"/>
            <a:ext cx="8579296" cy="1143000"/>
          </a:xfrm>
        </p:spPr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7. Az abszolutizmus kodifikációja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Értékelés:</a:t>
            </a:r>
          </a:p>
          <a:p>
            <a:pPr lvl="1"/>
            <a:r>
              <a:rPr lang="hu-HU" dirty="0" smtClean="0"/>
              <a:t>A kodifikációtörténet legjelentősebb korszakváltása</a:t>
            </a:r>
          </a:p>
          <a:p>
            <a:pPr lvl="1"/>
            <a:r>
              <a:rPr lang="hu-HU" dirty="0" smtClean="0"/>
              <a:t>Lezárás az újrakezdés előtt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8. A büntetőjog első összefoglalásai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4" y="2060848"/>
            <a:ext cx="8497639" cy="3590652"/>
          </a:xfrm>
        </p:spPr>
        <p:txBody>
          <a:bodyPr/>
          <a:lstStyle/>
          <a:p>
            <a:endParaRPr lang="hu-HU" sz="1200" dirty="0" smtClean="0">
              <a:latin typeface="Tms Rmn"/>
              <a:ea typeface="Times New Roman" pitchFamily="18" charset="0"/>
              <a:cs typeface="Tms Rmn"/>
            </a:endParaRPr>
          </a:p>
          <a:p>
            <a:r>
              <a:rPr lang="hu-HU" sz="3600" dirty="0" smtClean="0">
                <a:ea typeface="Times New Roman" pitchFamily="18" charset="0"/>
                <a:cs typeface="Arial" charset="0"/>
              </a:rPr>
              <a:t>1481: Nürnberg</a:t>
            </a:r>
          </a:p>
          <a:p>
            <a:r>
              <a:rPr lang="hu-HU" sz="3600" dirty="0" smtClean="0">
                <a:ea typeface="Times New Roman" pitchFamily="18" charset="0"/>
                <a:cs typeface="Arial" charset="0"/>
              </a:rPr>
              <a:t>1499: Tirol </a:t>
            </a:r>
          </a:p>
          <a:p>
            <a:r>
              <a:rPr lang="hu-HU" sz="3600" dirty="0" smtClean="0">
                <a:ea typeface="Times New Roman" pitchFamily="18" charset="0"/>
                <a:cs typeface="Arial" charset="0"/>
              </a:rPr>
              <a:t>1507: </a:t>
            </a:r>
            <a:r>
              <a:rPr lang="hu-HU" sz="3600" dirty="0" err="1" smtClean="0">
                <a:ea typeface="Times New Roman" pitchFamily="18" charset="0"/>
                <a:cs typeface="Arial" charset="0"/>
              </a:rPr>
              <a:t>Bamberg</a:t>
            </a:r>
            <a:endParaRPr lang="hu-HU" sz="3600" dirty="0" smtClean="0">
              <a:ea typeface="Times New Roman" pitchFamily="18" charset="0"/>
              <a:cs typeface="Arial" charset="0"/>
            </a:endParaRPr>
          </a:p>
          <a:p>
            <a:r>
              <a:rPr lang="hu-HU" sz="3600" dirty="0" smtClean="0">
                <a:ea typeface="Times New Roman" pitchFamily="18" charset="0"/>
                <a:cs typeface="Arial" charset="0"/>
              </a:rPr>
              <a:t>1514: Alsó-Ausztria</a:t>
            </a:r>
          </a:p>
          <a:p>
            <a:r>
              <a:rPr lang="hu-HU" sz="3600" dirty="0" smtClean="0">
                <a:ea typeface="Times New Roman" pitchFamily="18" charset="0"/>
                <a:cs typeface="Arial" charset="0"/>
              </a:rPr>
              <a:t>1516: Brandenburg </a:t>
            </a:r>
          </a:p>
          <a:p>
            <a:endParaRPr lang="hu-HU" sz="1200" dirty="0" smtClean="0">
              <a:latin typeface="Tms Rmn"/>
              <a:ea typeface="Times New Roman" pitchFamily="18" charset="0"/>
              <a:cs typeface="Tms Rmn"/>
            </a:endParaRPr>
          </a:p>
          <a:p>
            <a:endParaRPr lang="hu-HU" sz="1200" dirty="0" smtClean="0">
              <a:latin typeface="Tms Rmn"/>
              <a:ea typeface="Times New Roman" pitchFamily="18" charset="0"/>
              <a:cs typeface="Tms Rm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8. A büntetőjog első összefoglalásai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5" y="2276872"/>
            <a:ext cx="8435275" cy="3849292"/>
          </a:xfrm>
        </p:spPr>
        <p:txBody>
          <a:bodyPr/>
          <a:lstStyle/>
          <a:p>
            <a:pPr>
              <a:defRPr/>
            </a:pPr>
            <a:endParaRPr lang="hu-HU" sz="3200" dirty="0" smtClean="0"/>
          </a:p>
          <a:p>
            <a:pPr>
              <a:defRPr/>
            </a:pPr>
            <a:r>
              <a:rPr lang="hu-HU" sz="3200" dirty="0" smtClean="0"/>
              <a:t>1532</a:t>
            </a:r>
            <a:r>
              <a:rPr lang="hu-HU" sz="3200" dirty="0"/>
              <a:t>: </a:t>
            </a:r>
            <a:r>
              <a:rPr lang="hu-HU" sz="3200" dirty="0" err="1"/>
              <a:t>Constitutio</a:t>
            </a:r>
            <a:r>
              <a:rPr lang="hu-HU" sz="3200" dirty="0"/>
              <a:t> </a:t>
            </a:r>
            <a:r>
              <a:rPr lang="hu-HU" sz="3200" dirty="0" err="1"/>
              <a:t>Criminalis</a:t>
            </a:r>
            <a:r>
              <a:rPr lang="hu-HU" sz="3200" dirty="0"/>
              <a:t> </a:t>
            </a:r>
            <a:r>
              <a:rPr lang="hu-HU" sz="3200" dirty="0" err="1"/>
              <a:t>Carolina</a:t>
            </a:r>
            <a:r>
              <a:rPr lang="hu-HU" sz="3200" dirty="0"/>
              <a:t> - </a:t>
            </a:r>
            <a:r>
              <a:rPr lang="hu-HU" sz="3200" dirty="0" err="1"/>
              <a:t>Peinliche</a:t>
            </a:r>
            <a:r>
              <a:rPr lang="hu-HU" sz="3200" dirty="0"/>
              <a:t> </a:t>
            </a:r>
            <a:r>
              <a:rPr lang="hu-HU" sz="3200" dirty="0" err="1"/>
              <a:t>Gerichtsordnung</a:t>
            </a:r>
            <a:r>
              <a:rPr lang="hu-HU" sz="3200" dirty="0"/>
              <a:t> </a:t>
            </a:r>
            <a:r>
              <a:rPr lang="hu-HU" sz="3200" dirty="0" smtClean="0"/>
              <a:t>(</a:t>
            </a:r>
            <a:r>
              <a:rPr lang="hu-HU" sz="3200" dirty="0"/>
              <a:t>V. Károly).</a:t>
            </a:r>
          </a:p>
          <a:p>
            <a:pPr>
              <a:defRPr/>
            </a:pPr>
            <a:endParaRPr lang="hu-HU" sz="4400" dirty="0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>
                <a:solidFill>
                  <a:schemeClr val="tx1"/>
                </a:solidFill>
              </a:rPr>
              <a:t>8</a:t>
            </a:r>
            <a:r>
              <a:rPr lang="hu-HU" dirty="0" smtClean="0">
                <a:solidFill>
                  <a:schemeClr val="tx1"/>
                </a:solidFill>
              </a:rPr>
              <a:t>. A büntetőjog első összefoglalásai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1"/>
            <a:ext cx="5627688" cy="4525963"/>
          </a:xfrm>
        </p:spPr>
        <p:txBody>
          <a:bodyPr/>
          <a:lstStyle/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Portugália 1521 </a:t>
            </a:r>
          </a:p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Spanyolország 1567 II. Fülöp  </a:t>
            </a:r>
          </a:p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Németalföld 1570 </a:t>
            </a:r>
          </a:p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Dánia 1683 </a:t>
            </a:r>
          </a:p>
          <a:p>
            <a:endParaRPr lang="hu-HU" sz="1200" dirty="0" smtClean="0">
              <a:latin typeface="Tms Rmn"/>
              <a:ea typeface="Times New Roman" pitchFamily="18" charset="0"/>
              <a:cs typeface="Tms Rmn"/>
            </a:endParaRPr>
          </a:p>
          <a:p>
            <a:r>
              <a:rPr lang="hu-HU" sz="1200" dirty="0" smtClean="0">
                <a:latin typeface="Tms Rmn"/>
                <a:ea typeface="Times New Roman" pitchFamily="18" charset="0"/>
                <a:cs typeface="Tms Rmn"/>
              </a:rPr>
              <a:t> </a:t>
            </a:r>
            <a:endParaRPr lang="hu-HU" sz="1200" dirty="0" smtClean="0">
              <a:ea typeface="Times New Roman" pitchFamily="18" charset="0"/>
              <a:cs typeface="Tms Rm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>
                <a:solidFill>
                  <a:schemeClr val="tx1"/>
                </a:solidFill>
              </a:rPr>
              <a:t>8. A büntetőjog első összefoglalásai</a:t>
            </a:r>
          </a:p>
        </p:txBody>
      </p:sp>
      <p:sp>
        <p:nvSpPr>
          <p:cNvPr id="2498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Franciaország ordonnance criminelle-ek: </a:t>
            </a:r>
          </a:p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1498, XII. Lajos </a:t>
            </a:r>
          </a:p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1539, I. Ferenc</a:t>
            </a:r>
          </a:p>
          <a:p>
            <a:r>
              <a:rPr lang="hu-HU" sz="3600" dirty="0" smtClean="0">
                <a:latin typeface="Tms Rmn"/>
                <a:ea typeface="Times New Roman" pitchFamily="18" charset="0"/>
                <a:cs typeface="Tms Rmn"/>
              </a:rPr>
              <a:t>1670 XIV. Lajos  </a:t>
            </a:r>
            <a:endParaRPr lang="hu-HU" sz="3600" dirty="0" smtClean="0">
              <a:ea typeface="Times New Roman" pitchFamily="18" charset="0"/>
              <a:cs typeface="Tms Rm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8_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2_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1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2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3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4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5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6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7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8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9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0.xml><?xml version="1.0" encoding="utf-8"?>
<a:themeOverride xmlns:a="http://schemas.openxmlformats.org/drawingml/2006/main">
  <a:clrScheme name="Alapértelmezett terv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1911</TotalTime>
  <Words>1197</Words>
  <Application>Microsoft Office PowerPoint</Application>
  <PresentationFormat>Diavetítés a képernyőre (4:3 oldalarány)</PresentationFormat>
  <Paragraphs>349</Paragraphs>
  <Slides>51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5</vt:i4>
      </vt:variant>
      <vt:variant>
        <vt:lpstr>Diacímek</vt:lpstr>
      </vt:variant>
      <vt:variant>
        <vt:i4>51</vt:i4>
      </vt:variant>
    </vt:vector>
  </HeadingPairs>
  <TitlesOfParts>
    <vt:vector size="56" baseType="lpstr">
      <vt:lpstr>Alapértelmezett terv</vt:lpstr>
      <vt:lpstr>8_Alapértelmezett terv</vt:lpstr>
      <vt:lpstr>12_Alapértelmezett terv</vt:lpstr>
      <vt:lpstr>13_Alapértelmezett terv</vt:lpstr>
      <vt:lpstr>14_Alapértelmezett terv</vt:lpstr>
      <vt:lpstr>A büntetőjogi kodifikáció története 1. Kezdetek. Alapfogalmak.</vt:lpstr>
      <vt:lpstr>1. Néhány alapfogalom</vt:lpstr>
      <vt:lpstr>Alapfogalmak</vt:lpstr>
      <vt:lpstr>Alapfogalmak</vt:lpstr>
      <vt:lpstr>Alapfogalmak</vt:lpstr>
      <vt:lpstr>Alapfogalmak</vt:lpstr>
      <vt:lpstr>Alapfogalmak</vt:lpstr>
      <vt:lpstr>A kodifikátor szakmája</vt:lpstr>
      <vt:lpstr>A kodifikátor szakmája</vt:lpstr>
      <vt:lpstr>1. Az ősi jog</vt:lpstr>
      <vt:lpstr>1. Az ősi jog</vt:lpstr>
      <vt:lpstr>1. Az ősi jog</vt:lpstr>
      <vt:lpstr>1. Az ősi jog</vt:lpstr>
      <vt:lpstr>1. Az ősi jog</vt:lpstr>
      <vt:lpstr>1. Az ősi jog</vt:lpstr>
      <vt:lpstr>1. Az ősi jog</vt:lpstr>
      <vt:lpstr>2. Az átmenet </vt:lpstr>
      <vt:lpstr>2. Az átmenet</vt:lpstr>
      <vt:lpstr>3. Az archaikus kodifikáció</vt:lpstr>
      <vt:lpstr>3. Az írás és a jog</vt:lpstr>
      <vt:lpstr>3. Az archaikus kodifikáció</vt:lpstr>
      <vt:lpstr>4. Korai feudális kodifikáció A barbár népjogok:</vt:lpstr>
      <vt:lpstr>4. Korai feudális kodifikáció</vt:lpstr>
      <vt:lpstr>5. A hűbéri korszak joga:  a jog szétporladása</vt:lpstr>
      <vt:lpstr>5. A hűbéri korszak társadalma</vt:lpstr>
      <vt:lpstr>5. A hűbéri korszak kodifikációja</vt:lpstr>
      <vt:lpstr>5. A hűbéri korszak kodifikációja</vt:lpstr>
      <vt:lpstr>5. A hűbéri korszak kodifikációja</vt:lpstr>
      <vt:lpstr>5. A hűbéri korszak kodifikációja</vt:lpstr>
      <vt:lpstr>A hűbéri korszak kodifikációja</vt:lpstr>
      <vt:lpstr>A hűbéri korszak kodifikációja</vt:lpstr>
      <vt:lpstr>A hűbéri korszak kodifikációja</vt:lpstr>
      <vt:lpstr>6. Rendi társadalom büntetőjoga</vt:lpstr>
      <vt:lpstr>6. Rendi társadalom büntetőjoga</vt:lpstr>
      <vt:lpstr>6. Rendi társadalom büntetőjoga</vt:lpstr>
      <vt:lpstr>Rendi társadalom büntetőjoga</vt:lpstr>
      <vt:lpstr>A rendi kodifikáció</vt:lpstr>
      <vt:lpstr>A rendi kodifikáció</vt:lpstr>
      <vt:lpstr>6. A rendi kodifikáció</vt:lpstr>
      <vt:lpstr>6. A rendi kodifikáció</vt:lpstr>
      <vt:lpstr>7. Az abszolutizmus kodifikációja</vt:lpstr>
      <vt:lpstr>7. Az abszolutizmus kodifikációja</vt:lpstr>
      <vt:lpstr>7. Az abszolutizmus kodifikációja</vt:lpstr>
      <vt:lpstr>7. Az abszolutizmus kodifikációja</vt:lpstr>
      <vt:lpstr>7. Az abszolutizmus kodifikációja</vt:lpstr>
      <vt:lpstr>7. Az abszolutizmus kodifikációja</vt:lpstr>
      <vt:lpstr>7. Az abszolutizmus kodifikációja</vt:lpstr>
      <vt:lpstr>8. A büntetőjog első összefoglalásai</vt:lpstr>
      <vt:lpstr>8. A büntetőjog első összefoglalásai</vt:lpstr>
      <vt:lpstr>8. A büntetőjog első összefoglalásai</vt:lpstr>
      <vt:lpstr>8. A büntetőjog első összefoglalásai</vt:lpstr>
    </vt:vector>
  </TitlesOfParts>
  <Company>ELTE ÁJK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Mezey Barna egyetemi tanár</dc:title>
  <dc:creator>Mezey Barna</dc:creator>
  <cp:lastModifiedBy>MezeyB</cp:lastModifiedBy>
  <cp:revision>58</cp:revision>
  <cp:lastPrinted>2020-09-24T13:53:25Z</cp:lastPrinted>
  <dcterms:created xsi:type="dcterms:W3CDTF">2007-09-13T22:16:18Z</dcterms:created>
  <dcterms:modified xsi:type="dcterms:W3CDTF">2020-09-25T19:39:26Z</dcterms:modified>
</cp:coreProperties>
</file>