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20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22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23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24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25.xml" ContentType="application/vnd.openxmlformats-officedocument.themeOverride+xml"/>
  <Override PartName="/ppt/notesSlides/notesSlide23.xml" ContentType="application/vnd.openxmlformats-officedocument.presentationml.notesSlide+xml"/>
  <Override PartName="/ppt/theme/themeOverride26.xml" ContentType="application/vnd.openxmlformats-officedocument.themeOverride+xml"/>
  <Override PartName="/ppt/notesSlides/notesSlide24.xml" ContentType="application/vnd.openxmlformats-officedocument.presentationml.notesSlide+xml"/>
  <Override PartName="/ppt/theme/themeOverride27.xml" ContentType="application/vnd.openxmlformats-officedocument.themeOverride+xml"/>
  <Override PartName="/ppt/theme/themeOverride28.xml" ContentType="application/vnd.openxmlformats-officedocument.themeOverride+xml"/>
  <Override PartName="/ppt/theme/themeOverride29.xml" ContentType="application/vnd.openxmlformats-officedocument.themeOverride+xml"/>
  <Override PartName="/ppt/notesSlides/notesSlide25.xml" ContentType="application/vnd.openxmlformats-officedocument.presentationml.notesSlide+xml"/>
  <Override PartName="/ppt/theme/themeOverride30.xml" ContentType="application/vnd.openxmlformats-officedocument.themeOverride+xml"/>
  <Override PartName="/ppt/theme/themeOverride31.xml" ContentType="application/vnd.openxmlformats-officedocument.themeOverride+xml"/>
  <Override PartName="/ppt/theme/themeOverride32.xml" ContentType="application/vnd.openxmlformats-officedocument.themeOverride+xml"/>
  <Override PartName="/ppt/theme/themeOverride33.xml" ContentType="application/vnd.openxmlformats-officedocument.themeOverride+xml"/>
  <Override PartName="/ppt/theme/themeOverride34.xml" ContentType="application/vnd.openxmlformats-officedocument.themeOverride+xml"/>
  <Override PartName="/ppt/theme/themeOverride35.xml" ContentType="application/vnd.openxmlformats-officedocument.themeOverride+xml"/>
  <Override PartName="/ppt/theme/themeOverride36.xml" ContentType="application/vnd.openxmlformats-officedocument.themeOverride+xml"/>
  <Override PartName="/ppt/theme/themeOverride37.xml" ContentType="application/vnd.openxmlformats-officedocument.themeOverride+xml"/>
  <Override PartName="/ppt/theme/themeOverride38.xml" ContentType="application/vnd.openxmlformats-officedocument.themeOverride+xml"/>
  <Override PartName="/ppt/theme/themeOverride39.xml" ContentType="application/vnd.openxmlformats-officedocument.themeOverride+xml"/>
  <Override PartName="/ppt/theme/themeOverride40.xml" ContentType="application/vnd.openxmlformats-officedocument.themeOverride+xml"/>
  <Override PartName="/ppt/theme/themeOverride41.xml" ContentType="application/vnd.openxmlformats-officedocument.themeOverride+xml"/>
  <Override PartName="/ppt/theme/themeOverride4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70" r:id="rId2"/>
  </p:sldMasterIdLst>
  <p:notesMasterIdLst>
    <p:notesMasterId r:id="rId51"/>
  </p:notesMasterIdLst>
  <p:sldIdLst>
    <p:sldId id="391" r:id="rId3"/>
    <p:sldId id="346" r:id="rId4"/>
    <p:sldId id="348" r:id="rId5"/>
    <p:sldId id="350" r:id="rId6"/>
    <p:sldId id="351" r:id="rId7"/>
    <p:sldId id="353" r:id="rId8"/>
    <p:sldId id="354" r:id="rId9"/>
    <p:sldId id="355" r:id="rId10"/>
    <p:sldId id="357" r:id="rId11"/>
    <p:sldId id="359" r:id="rId12"/>
    <p:sldId id="360" r:id="rId13"/>
    <p:sldId id="361" r:id="rId14"/>
    <p:sldId id="363" r:id="rId15"/>
    <p:sldId id="364" r:id="rId16"/>
    <p:sldId id="365" r:id="rId17"/>
    <p:sldId id="366" r:id="rId18"/>
    <p:sldId id="367" r:id="rId19"/>
    <p:sldId id="368" r:id="rId20"/>
    <p:sldId id="369" r:id="rId21"/>
    <p:sldId id="371" r:id="rId22"/>
    <p:sldId id="372" r:id="rId23"/>
    <p:sldId id="373" r:id="rId24"/>
    <p:sldId id="374" r:id="rId25"/>
    <p:sldId id="375" r:id="rId26"/>
    <p:sldId id="376" r:id="rId27"/>
    <p:sldId id="378" r:id="rId28"/>
    <p:sldId id="379" r:id="rId29"/>
    <p:sldId id="269" r:id="rId30"/>
    <p:sldId id="275" r:id="rId31"/>
    <p:sldId id="294" r:id="rId32"/>
    <p:sldId id="295" r:id="rId33"/>
    <p:sldId id="277" r:id="rId34"/>
    <p:sldId id="289" r:id="rId35"/>
    <p:sldId id="278" r:id="rId36"/>
    <p:sldId id="314" r:id="rId37"/>
    <p:sldId id="315" r:id="rId38"/>
    <p:sldId id="303" r:id="rId39"/>
    <p:sldId id="302" r:id="rId40"/>
    <p:sldId id="301" r:id="rId41"/>
    <p:sldId id="300" r:id="rId42"/>
    <p:sldId id="316" r:id="rId43"/>
    <p:sldId id="342" r:id="rId44"/>
    <p:sldId id="389" r:id="rId45"/>
    <p:sldId id="279" r:id="rId46"/>
    <p:sldId id="280" r:id="rId47"/>
    <p:sldId id="281" r:id="rId48"/>
    <p:sldId id="317" r:id="rId49"/>
    <p:sldId id="293" r:id="rId50"/>
  </p:sldIdLst>
  <p:sldSz cx="12192000" cy="6858000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14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28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43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5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5718" algn="l" defTabSz="91428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2858" algn="l" defTabSz="91428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000" algn="l" defTabSz="91428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143" algn="l" defTabSz="91428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3300"/>
    <a:srgbClr val="FF0000"/>
    <a:srgbClr val="00CCFF"/>
    <a:srgbClr val="CC6600"/>
    <a:srgbClr val="FF66CC"/>
    <a:srgbClr val="0000FF"/>
    <a:srgbClr val="FFFF00"/>
    <a:srgbClr val="990033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85" autoAdjust="0"/>
  </p:normalViewPr>
  <p:slideViewPr>
    <p:cSldViewPr>
      <p:cViewPr varScale="1">
        <p:scale>
          <a:sx n="84" d="100"/>
          <a:sy n="84" d="100"/>
        </p:scale>
        <p:origin x="-533" y="-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1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11" cy="497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5" tIns="45772" rIns="91545" bIns="45772" numCol="1" anchor="t" anchorCtr="0" compatLnSpc="1">
            <a:prstTxWarp prst="textNoShape">
              <a:avLst/>
            </a:prstTxWarp>
          </a:bodyPr>
          <a:lstStyle>
            <a:lvl1pPr defTabSz="915496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161" y="0"/>
            <a:ext cx="2944911" cy="497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5" tIns="45772" rIns="91545" bIns="45772" numCol="1" anchor="t" anchorCtr="0" compatLnSpc="1">
            <a:prstTxWarp prst="textNoShape">
              <a:avLst/>
            </a:prstTxWarp>
          </a:bodyPr>
          <a:lstStyle>
            <a:lvl1pPr algn="r" defTabSz="915496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663" y="744538"/>
            <a:ext cx="6613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485" y="4714794"/>
            <a:ext cx="5440706" cy="4467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5" tIns="45772" rIns="91545" bIns="45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7988"/>
            <a:ext cx="2944911" cy="49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5" tIns="45772" rIns="91545" bIns="45772" numCol="1" anchor="b" anchorCtr="0" compatLnSpc="1">
            <a:prstTxWarp prst="textNoShape">
              <a:avLst/>
            </a:prstTxWarp>
          </a:bodyPr>
          <a:lstStyle>
            <a:lvl1pPr defTabSz="915496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161" y="9427988"/>
            <a:ext cx="2944911" cy="49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5" tIns="45772" rIns="91545" bIns="45772" numCol="1" anchor="b" anchorCtr="0" compatLnSpc="1">
            <a:prstTxWarp prst="textNoShape">
              <a:avLst/>
            </a:prstTxWarp>
          </a:bodyPr>
          <a:lstStyle>
            <a:lvl1pPr algn="r" defTabSz="915496">
              <a:defRPr sz="1200"/>
            </a:lvl1pPr>
          </a:lstStyle>
          <a:p>
            <a:pPr>
              <a:defRPr/>
            </a:pPr>
            <a:fld id="{6F0BE893-4A25-493F-8644-6CB73956A6F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6948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4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8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4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57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718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58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43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Diakép hely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663" y="744538"/>
            <a:ext cx="6613525" cy="3721100"/>
          </a:xfrm>
          <a:ln/>
        </p:spPr>
      </p:sp>
      <p:sp>
        <p:nvSpPr>
          <p:cNvPr id="12288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122884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1A18A7C-A24D-464A-93DA-01C77A3782DA}" type="slidenum">
              <a:rPr lang="hu-HU" altLang="hu-HU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3</a:t>
            </a:fld>
            <a:endParaRPr lang="hu-HU" alt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Diakép hely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663" y="744538"/>
            <a:ext cx="6613525" cy="3721100"/>
          </a:xfrm>
          <a:ln/>
        </p:spPr>
      </p:sp>
      <p:sp>
        <p:nvSpPr>
          <p:cNvPr id="13619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136196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DD895D2-1C1B-4D48-BD08-07D276E686FB}" type="slidenum">
              <a:rPr lang="hu-HU" altLang="hu-HU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13</a:t>
            </a:fld>
            <a:endParaRPr lang="hu-HU" alt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Diakép hely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663" y="744538"/>
            <a:ext cx="6613525" cy="3721100"/>
          </a:xfrm>
          <a:ln/>
        </p:spPr>
      </p:sp>
      <p:sp>
        <p:nvSpPr>
          <p:cNvPr id="13721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137220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4EB936A-2F58-4B86-9E10-EC6B868E4073}" type="slidenum">
              <a:rPr lang="hu-HU" altLang="hu-HU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14</a:t>
            </a:fld>
            <a:endParaRPr lang="hu-HU" alt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Diakép hely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663" y="744538"/>
            <a:ext cx="6613525" cy="3721100"/>
          </a:xfrm>
          <a:ln/>
        </p:spPr>
      </p:sp>
      <p:sp>
        <p:nvSpPr>
          <p:cNvPr id="15565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155652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E3CCC87-DE7F-4DA3-B593-B19B4D3E6393}" type="slidenum">
              <a:rPr lang="hu-HU" altLang="hu-HU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15</a:t>
            </a:fld>
            <a:endParaRPr lang="hu-HU" alt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Diakép hely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663" y="744538"/>
            <a:ext cx="6613525" cy="3721100"/>
          </a:xfrm>
          <a:ln/>
        </p:spPr>
      </p:sp>
      <p:sp>
        <p:nvSpPr>
          <p:cNvPr id="15667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156676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CBA411E-133C-48F5-B1C4-E08D160314CD}" type="slidenum">
              <a:rPr lang="hu-HU" altLang="hu-HU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16</a:t>
            </a:fld>
            <a:endParaRPr lang="hu-HU" alt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Diakép hely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663" y="744538"/>
            <a:ext cx="6613525" cy="3721100"/>
          </a:xfrm>
          <a:ln/>
        </p:spPr>
      </p:sp>
      <p:sp>
        <p:nvSpPr>
          <p:cNvPr id="15769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157700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FC80B6F-5A3C-424B-9F5D-26D06AB8D49A}" type="slidenum">
              <a:rPr lang="hu-HU" altLang="hu-HU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17</a:t>
            </a:fld>
            <a:endParaRPr lang="hu-HU" alt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Diakép hely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663" y="744538"/>
            <a:ext cx="6613525" cy="3721100"/>
          </a:xfrm>
          <a:ln/>
        </p:spPr>
      </p:sp>
      <p:sp>
        <p:nvSpPr>
          <p:cNvPr id="15872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158724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C67881A-A8A2-4B17-AC13-D4C68CC089B4}" type="slidenum">
              <a:rPr lang="hu-HU" altLang="hu-HU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18</a:t>
            </a:fld>
            <a:endParaRPr lang="hu-HU" alt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Diakép hely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663" y="744538"/>
            <a:ext cx="6613525" cy="3721100"/>
          </a:xfrm>
          <a:ln/>
        </p:spPr>
      </p:sp>
      <p:sp>
        <p:nvSpPr>
          <p:cNvPr id="15974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159748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DEC99CF-DCA7-4831-8959-D70E8E4B5889}" type="slidenum">
              <a:rPr lang="hu-HU" altLang="hu-HU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19</a:t>
            </a:fld>
            <a:endParaRPr lang="hu-HU" alt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Diakép hely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663" y="744538"/>
            <a:ext cx="6613525" cy="3721100"/>
          </a:xfrm>
          <a:ln/>
        </p:spPr>
      </p:sp>
      <p:sp>
        <p:nvSpPr>
          <p:cNvPr id="19046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190468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DE608FF-4DA1-439F-AA5B-A9616A2A4B73}" type="slidenum">
              <a:rPr lang="hu-HU" altLang="hu-HU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20</a:t>
            </a:fld>
            <a:endParaRPr lang="hu-HU" alt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Diakép hely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663" y="744538"/>
            <a:ext cx="6613525" cy="3721100"/>
          </a:xfrm>
          <a:ln/>
        </p:spPr>
      </p:sp>
      <p:sp>
        <p:nvSpPr>
          <p:cNvPr id="19149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191492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003C785-0CB5-417D-B931-FAD1BB4779F7}" type="slidenum">
              <a:rPr lang="hu-HU" altLang="hu-HU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21</a:t>
            </a:fld>
            <a:endParaRPr lang="hu-HU" alt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Diakép hely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663" y="744538"/>
            <a:ext cx="6613525" cy="3721100"/>
          </a:xfrm>
          <a:ln/>
        </p:spPr>
      </p:sp>
      <p:sp>
        <p:nvSpPr>
          <p:cNvPr id="19251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192516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41769FC-875A-48C8-A681-284401DD0520}" type="slidenum">
              <a:rPr lang="hu-HU" altLang="hu-HU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22</a:t>
            </a:fld>
            <a:endParaRPr lang="hu-HU" alt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Diakép hely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663" y="744538"/>
            <a:ext cx="6613525" cy="3721100"/>
          </a:xfrm>
          <a:ln/>
        </p:spPr>
      </p:sp>
      <p:sp>
        <p:nvSpPr>
          <p:cNvPr id="12595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125956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98707C-177B-48AB-BEBA-3F9ED23276EE}" type="slidenum">
              <a:rPr lang="hu-HU" altLang="hu-HU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4</a:t>
            </a:fld>
            <a:endParaRPr lang="hu-HU" alt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Diakép hely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663" y="744538"/>
            <a:ext cx="6613525" cy="3721100"/>
          </a:xfrm>
          <a:ln/>
        </p:spPr>
      </p:sp>
      <p:sp>
        <p:nvSpPr>
          <p:cNvPr id="19353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193540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F196FD0-E7AD-4710-9B99-4AC99802BB19}" type="slidenum">
              <a:rPr lang="hu-HU" altLang="hu-HU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23</a:t>
            </a:fld>
            <a:endParaRPr lang="hu-HU" alt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Diakép hely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663" y="744538"/>
            <a:ext cx="6613525" cy="3721100"/>
          </a:xfrm>
          <a:ln/>
        </p:spPr>
      </p:sp>
      <p:sp>
        <p:nvSpPr>
          <p:cNvPr id="19456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194564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86FA063-AB09-4E44-B225-C0217BD7ED2E}" type="slidenum">
              <a:rPr lang="hu-HU" altLang="hu-HU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24</a:t>
            </a:fld>
            <a:endParaRPr lang="hu-HU" alt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Diakép hely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663" y="744538"/>
            <a:ext cx="6613525" cy="3721100"/>
          </a:xfrm>
          <a:ln/>
        </p:spPr>
      </p:sp>
      <p:sp>
        <p:nvSpPr>
          <p:cNvPr id="19558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195588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395FB52-B605-4BE4-B32C-A2B85F58328E}" type="slidenum">
              <a:rPr lang="hu-HU" altLang="hu-HU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25</a:t>
            </a:fld>
            <a:endParaRPr lang="hu-HU" alt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Diakép hely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663" y="744538"/>
            <a:ext cx="6613525" cy="3721100"/>
          </a:xfrm>
          <a:ln/>
        </p:spPr>
      </p:sp>
      <p:sp>
        <p:nvSpPr>
          <p:cNvPr id="19763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197636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F5940A7-99D8-42F4-AA85-A4087F8286DC}" type="slidenum">
              <a:rPr lang="hu-HU" altLang="hu-HU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26</a:t>
            </a:fld>
            <a:endParaRPr lang="hu-HU" alt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Diakép hely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663" y="744538"/>
            <a:ext cx="6613525" cy="3721100"/>
          </a:xfrm>
          <a:ln/>
        </p:spPr>
      </p:sp>
      <p:sp>
        <p:nvSpPr>
          <p:cNvPr id="19865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198660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1BFFA8F-1B02-4064-A566-9104A694BD68}" type="slidenum">
              <a:rPr lang="hu-HU" altLang="hu-HU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27</a:t>
            </a:fld>
            <a:endParaRPr lang="hu-HU" alt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3663" y="744538"/>
            <a:ext cx="6613525" cy="3721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0BE893-4A25-493F-8644-6CB73956A6F7}" type="slidenum">
              <a:rPr lang="hu-HU" smtClean="0"/>
              <a:pPr>
                <a:defRPr/>
              </a:pPr>
              <a:t>30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Diakép hely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663" y="744538"/>
            <a:ext cx="6613525" cy="3721100"/>
          </a:xfrm>
          <a:ln/>
        </p:spPr>
      </p:sp>
      <p:sp>
        <p:nvSpPr>
          <p:cNvPr id="12697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126980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136D692-1D46-42A9-A99A-38051561C46B}" type="slidenum">
              <a:rPr lang="hu-HU" altLang="hu-HU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5</a:t>
            </a:fld>
            <a:endParaRPr lang="hu-HU" alt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Diakép hely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663" y="744538"/>
            <a:ext cx="6613525" cy="3721100"/>
          </a:xfrm>
          <a:ln/>
        </p:spPr>
      </p:sp>
      <p:sp>
        <p:nvSpPr>
          <p:cNvPr id="12902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129028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0917B6F-9ED1-4114-A2B8-625669D9E7EB}" type="slidenum">
              <a:rPr lang="hu-HU" altLang="hu-HU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hu-HU" alt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Diakép hely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663" y="744538"/>
            <a:ext cx="6613525" cy="3721100"/>
          </a:xfrm>
          <a:ln/>
        </p:spPr>
      </p:sp>
      <p:sp>
        <p:nvSpPr>
          <p:cNvPr id="13005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130052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DBDE5B4-ED04-4411-9613-AABAFB75CDDD}" type="slidenum">
              <a:rPr lang="hu-HU" altLang="hu-HU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7</a:t>
            </a:fld>
            <a:endParaRPr lang="hu-HU" alt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Diakép hely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663" y="744538"/>
            <a:ext cx="6613525" cy="3721100"/>
          </a:xfrm>
          <a:ln/>
        </p:spPr>
      </p:sp>
      <p:sp>
        <p:nvSpPr>
          <p:cNvPr id="13107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131076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F02B820-EDFC-41AE-B056-C97540AC1655}" type="slidenum">
              <a:rPr lang="hu-HU" altLang="hu-HU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8</a:t>
            </a:fld>
            <a:endParaRPr lang="hu-HU" alt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Diakép hely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663" y="744538"/>
            <a:ext cx="6613525" cy="3721100"/>
          </a:xfrm>
          <a:ln/>
        </p:spPr>
      </p:sp>
      <p:sp>
        <p:nvSpPr>
          <p:cNvPr id="13209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132100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3B40094-426B-4AAE-B183-223BBF70A221}" type="slidenum">
              <a:rPr lang="hu-HU" altLang="hu-HU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9</a:t>
            </a:fld>
            <a:endParaRPr lang="hu-HU" alt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Diakép hely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663" y="744538"/>
            <a:ext cx="6613525" cy="3721100"/>
          </a:xfrm>
          <a:ln/>
        </p:spPr>
      </p:sp>
      <p:sp>
        <p:nvSpPr>
          <p:cNvPr id="13414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134148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037CC28-42D4-40CA-BCA4-90A0B31BAE7B}" type="slidenum">
              <a:rPr lang="hu-HU" altLang="hu-HU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10</a:t>
            </a:fld>
            <a:endParaRPr lang="hu-HU" alt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Diakép hely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663" y="744538"/>
            <a:ext cx="6613525" cy="3721100"/>
          </a:xfrm>
          <a:ln/>
        </p:spPr>
      </p:sp>
      <p:sp>
        <p:nvSpPr>
          <p:cNvPr id="13517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135172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DA3343B-448E-4C09-9B5C-557D70DBFF8B}" type="slidenum">
              <a:rPr lang="hu-HU" altLang="hu-HU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12</a:t>
            </a:fld>
            <a:endParaRPr lang="hu-HU" alt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33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43" indent="0" algn="ctr">
              <a:buNone/>
              <a:defRPr/>
            </a:lvl2pPr>
            <a:lvl3pPr marL="914286" indent="0" algn="ctr">
              <a:buNone/>
              <a:defRPr/>
            </a:lvl3pPr>
            <a:lvl4pPr marL="1371430" indent="0" algn="ctr">
              <a:buNone/>
              <a:defRPr/>
            </a:lvl4pPr>
            <a:lvl5pPr marL="1828573" indent="0" algn="ctr">
              <a:buNone/>
              <a:defRPr/>
            </a:lvl5pPr>
            <a:lvl6pPr marL="2285718" indent="0" algn="ctr">
              <a:buNone/>
              <a:defRPr/>
            </a:lvl6pPr>
            <a:lvl7pPr marL="2742858" indent="0" algn="ctr">
              <a:buNone/>
              <a:defRPr/>
            </a:lvl7pPr>
            <a:lvl8pPr marL="3200000" indent="0" algn="ctr">
              <a:buNone/>
              <a:defRPr/>
            </a:lvl8pPr>
            <a:lvl9pPr marL="3657143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6C24A-A2EF-47C4-AC4A-F6CA6EB5A3F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AC488-893B-45B0-997A-CDA394BE956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D250D-BF28-42C4-A068-000BB37B8DE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Cím és szerkezeti vagy szervezeti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martArt-ábra helye 2"/>
          <p:cNvSpPr>
            <a:spLocks noGrp="1"/>
          </p:cNvSpPr>
          <p:nvPr>
            <p:ph type="dgm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FE83A-E1C3-4FDB-90FB-CAC3502D194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38EF9-FA1E-4AB3-BF7C-2D22D5025D34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046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A8417-F6D2-46F9-84D0-7B84D9562AA9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0277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700"/>
            </a:lvl1pPr>
            <a:lvl2pPr marL="609585" indent="0">
              <a:buNone/>
              <a:defRPr sz="2400"/>
            </a:lvl2pPr>
            <a:lvl3pPr marL="1219170" indent="0">
              <a:buNone/>
              <a:defRPr sz="2100"/>
            </a:lvl3pPr>
            <a:lvl4pPr marL="1828754" indent="0">
              <a:buNone/>
              <a:defRPr sz="1900"/>
            </a:lvl4pPr>
            <a:lvl5pPr marL="2438339" indent="0">
              <a:buNone/>
              <a:defRPr sz="1900"/>
            </a:lvl5pPr>
            <a:lvl6pPr marL="3047924" indent="0">
              <a:buNone/>
              <a:defRPr sz="1900"/>
            </a:lvl6pPr>
            <a:lvl7pPr marL="3657509" indent="0">
              <a:buNone/>
              <a:defRPr sz="1900"/>
            </a:lvl7pPr>
            <a:lvl8pPr marL="4267093" indent="0">
              <a:buNone/>
              <a:defRPr sz="1900"/>
            </a:lvl8pPr>
            <a:lvl9pPr marL="4876678" indent="0">
              <a:buNone/>
              <a:defRPr sz="1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844C6-BF13-4B77-BAB7-94406EB1CA21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0061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34BBA-FC78-4B47-ACA2-3B3088D9C928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691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8387A-B5F3-43DE-B00B-FE7A51C81558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428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C2265-0621-48F8-BC6D-CADB9A934D58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909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AECCB-E65C-4778-A68F-9AF05716E0EC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13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EC62D-EDB5-4D99-8191-67F4DC50DE4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5" y="273049"/>
            <a:ext cx="4011084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5" y="1435103"/>
            <a:ext cx="4011084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FA21C-95C1-401A-B320-B27A8186B0EB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283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4F0CB-6B5D-4F6B-843E-624CBD081E1E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7930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FBD37-6971-44AB-8DF6-ED64EA405E02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9734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2A829-4922-4D96-BF62-0914AECACE09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2835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Cím és 2 tartalomrész a szöveg fel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09600" y="1600202"/>
            <a:ext cx="5384800" cy="21859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6197600" y="1600202"/>
            <a:ext cx="5384800" cy="21859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3"/>
          </p:nvPr>
        </p:nvSpPr>
        <p:spPr>
          <a:xfrm>
            <a:off x="609600" y="3938591"/>
            <a:ext cx="10972800" cy="218757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29740-CF88-4C4C-BC87-ADBCB340BF7B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0952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Cím és 4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sz="quarter"/>
          </p:nvPr>
        </p:nvSpPr>
        <p:spPr>
          <a:xfrm>
            <a:off x="609600" y="274639"/>
            <a:ext cx="109728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09600" y="1600202"/>
            <a:ext cx="5384800" cy="21859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6197600" y="1600202"/>
            <a:ext cx="5384800" cy="21859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609600" y="3938591"/>
            <a:ext cx="5384800" cy="218757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7600" y="3938591"/>
            <a:ext cx="5384800" cy="218757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4E123-3D0F-4645-87E2-5AB7497AD462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734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43" indent="0">
              <a:buNone/>
              <a:defRPr sz="1900"/>
            </a:lvl2pPr>
            <a:lvl3pPr marL="914286" indent="0">
              <a:buNone/>
              <a:defRPr sz="1600"/>
            </a:lvl3pPr>
            <a:lvl4pPr marL="1371430" indent="0">
              <a:buNone/>
              <a:defRPr sz="1500"/>
            </a:lvl4pPr>
            <a:lvl5pPr marL="1828573" indent="0">
              <a:buNone/>
              <a:defRPr sz="1500"/>
            </a:lvl5pPr>
            <a:lvl6pPr marL="2285718" indent="0">
              <a:buNone/>
              <a:defRPr sz="1500"/>
            </a:lvl6pPr>
            <a:lvl7pPr marL="2742858" indent="0">
              <a:buNone/>
              <a:defRPr sz="1500"/>
            </a:lvl7pPr>
            <a:lvl8pPr marL="3200000" indent="0">
              <a:buNone/>
              <a:defRPr sz="1500"/>
            </a:lvl8pPr>
            <a:lvl9pPr marL="3657143" indent="0">
              <a:buNone/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415CB-7870-455E-8E27-548B960511D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30388-2301-4894-856E-7EB348BDE55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3" indent="0">
              <a:buNone/>
              <a:defRPr sz="2000" b="1"/>
            </a:lvl2pPr>
            <a:lvl3pPr marL="914286" indent="0">
              <a:buNone/>
              <a:defRPr sz="1900" b="1"/>
            </a:lvl3pPr>
            <a:lvl4pPr marL="1371430" indent="0">
              <a:buNone/>
              <a:defRPr sz="1600" b="1"/>
            </a:lvl4pPr>
            <a:lvl5pPr marL="1828573" indent="0">
              <a:buNone/>
              <a:defRPr sz="1600" b="1"/>
            </a:lvl5pPr>
            <a:lvl6pPr marL="2285718" indent="0">
              <a:buNone/>
              <a:defRPr sz="1600" b="1"/>
            </a:lvl6pPr>
            <a:lvl7pPr marL="2742858" indent="0">
              <a:buNone/>
              <a:defRPr sz="1600" b="1"/>
            </a:lvl7pPr>
            <a:lvl8pPr marL="3200000" indent="0">
              <a:buNone/>
              <a:defRPr sz="1600" b="1"/>
            </a:lvl8pPr>
            <a:lvl9pPr marL="3657143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3" indent="0">
              <a:buNone/>
              <a:defRPr sz="2000" b="1"/>
            </a:lvl2pPr>
            <a:lvl3pPr marL="914286" indent="0">
              <a:buNone/>
              <a:defRPr sz="1900" b="1"/>
            </a:lvl3pPr>
            <a:lvl4pPr marL="1371430" indent="0">
              <a:buNone/>
              <a:defRPr sz="1600" b="1"/>
            </a:lvl4pPr>
            <a:lvl5pPr marL="1828573" indent="0">
              <a:buNone/>
              <a:defRPr sz="1600" b="1"/>
            </a:lvl5pPr>
            <a:lvl6pPr marL="2285718" indent="0">
              <a:buNone/>
              <a:defRPr sz="1600" b="1"/>
            </a:lvl6pPr>
            <a:lvl7pPr marL="2742858" indent="0">
              <a:buNone/>
              <a:defRPr sz="1600" b="1"/>
            </a:lvl7pPr>
            <a:lvl8pPr marL="3200000" indent="0">
              <a:buNone/>
              <a:defRPr sz="1600" b="1"/>
            </a:lvl8pPr>
            <a:lvl9pPr marL="3657143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73B5E-2E9F-481B-A601-62FB5B2B2D6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F1A12-690D-4736-879D-0E87D698C88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2B8E4-E3D3-44C9-A378-05CCA7434FF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8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57143" indent="0">
              <a:buNone/>
              <a:defRPr sz="1200"/>
            </a:lvl2pPr>
            <a:lvl3pPr marL="914286" indent="0">
              <a:buNone/>
              <a:defRPr sz="1100"/>
            </a:lvl3pPr>
            <a:lvl4pPr marL="1371430" indent="0">
              <a:buNone/>
              <a:defRPr sz="900"/>
            </a:lvl4pPr>
            <a:lvl5pPr marL="1828573" indent="0">
              <a:buNone/>
              <a:defRPr sz="900"/>
            </a:lvl5pPr>
            <a:lvl6pPr marL="2285718" indent="0">
              <a:buNone/>
              <a:defRPr sz="900"/>
            </a:lvl6pPr>
            <a:lvl7pPr marL="2742858" indent="0">
              <a:buNone/>
              <a:defRPr sz="900"/>
            </a:lvl7pPr>
            <a:lvl8pPr marL="3200000" indent="0">
              <a:buNone/>
              <a:defRPr sz="900"/>
            </a:lvl8pPr>
            <a:lvl9pPr marL="3657143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DD331-74F4-46A2-BACA-51AB9E315DD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3" indent="0">
              <a:buNone/>
              <a:defRPr sz="2800"/>
            </a:lvl2pPr>
            <a:lvl3pPr marL="914286" indent="0">
              <a:buNone/>
              <a:defRPr sz="2400"/>
            </a:lvl3pPr>
            <a:lvl4pPr marL="1371430" indent="0">
              <a:buNone/>
              <a:defRPr sz="2000"/>
            </a:lvl4pPr>
            <a:lvl5pPr marL="1828573" indent="0">
              <a:buNone/>
              <a:defRPr sz="2000"/>
            </a:lvl5pPr>
            <a:lvl6pPr marL="2285718" indent="0">
              <a:buNone/>
              <a:defRPr sz="2000"/>
            </a:lvl6pPr>
            <a:lvl7pPr marL="2742858" indent="0">
              <a:buNone/>
              <a:defRPr sz="2000"/>
            </a:lvl7pPr>
            <a:lvl8pPr marL="3200000" indent="0">
              <a:buNone/>
              <a:defRPr sz="2000"/>
            </a:lvl8pPr>
            <a:lvl9pPr marL="3657143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43"/>
            <a:ext cx="73152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57143" indent="0">
              <a:buNone/>
              <a:defRPr sz="1200"/>
            </a:lvl2pPr>
            <a:lvl3pPr marL="914286" indent="0">
              <a:buNone/>
              <a:defRPr sz="1100"/>
            </a:lvl3pPr>
            <a:lvl4pPr marL="1371430" indent="0">
              <a:buNone/>
              <a:defRPr sz="900"/>
            </a:lvl4pPr>
            <a:lvl5pPr marL="1828573" indent="0">
              <a:buNone/>
              <a:defRPr sz="900"/>
            </a:lvl5pPr>
            <a:lvl6pPr marL="2285718" indent="0">
              <a:buNone/>
              <a:defRPr sz="900"/>
            </a:lvl6pPr>
            <a:lvl7pPr marL="2742858" indent="0">
              <a:buNone/>
              <a:defRPr sz="900"/>
            </a:lvl7pPr>
            <a:lvl8pPr marL="3200000" indent="0">
              <a:buNone/>
              <a:defRPr sz="900"/>
            </a:lvl8pPr>
            <a:lvl9pPr marL="3657143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2453C-E7CF-4AAE-8D65-4C1E38BC73F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8" rIns="91430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Mintacím szerkesztése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8" rIns="91430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8" rIns="91430" bIns="45718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8" rIns="91430" bIns="45718" numCol="1" anchor="t" anchorCtr="0" compatLnSpc="1">
            <a:prstTxWarp prst="textNoShape">
              <a:avLst/>
            </a:prstTxWarp>
          </a:bodyPr>
          <a:lstStyle>
            <a:lvl1pPr algn="ctr">
              <a:defRPr sz="15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8" rIns="91430" bIns="45718" numCol="1" anchor="t" anchorCtr="0" compatLnSpc="1">
            <a:prstTxWarp prst="textNoShape">
              <a:avLst/>
            </a:prstTxWarp>
          </a:bodyPr>
          <a:lstStyle>
            <a:lvl1pPr algn="r">
              <a:defRPr sz="1500"/>
            </a:lvl1pPr>
          </a:lstStyle>
          <a:p>
            <a:pPr>
              <a:defRPr/>
            </a:pPr>
            <a:fld id="{A31A7FDF-3301-483A-ACD8-567456082C6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4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28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43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57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58" indent="-342858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857" indent="-285717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858" indent="-22857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000" indent="-22857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143" indent="-22857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286" indent="-22857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430" indent="-22857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573" indent="-22857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718" indent="-22857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3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6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0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3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8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58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3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6285"/>
            <a:ext cx="2844800" cy="47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900">
                <a:latin typeface="Arial" charset="0"/>
              </a:defRPr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6285"/>
            <a:ext cx="3860800" cy="47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900">
                <a:latin typeface="Arial" charset="0"/>
              </a:defRPr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6285"/>
            <a:ext cx="2844800" cy="47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900" smtClean="0"/>
            </a:lvl1pPr>
          </a:lstStyle>
          <a:p>
            <a:pPr>
              <a:defRPr/>
            </a:pPr>
            <a:fld id="{661C75D2-988D-417D-8D96-BB9979123F0C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43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Arial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Arial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Arial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Arial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Arial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Char char="•"/>
        <a:defRPr sz="43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har char="–"/>
        <a:defRPr sz="37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5pPr>
      <a:lvl6pPr marL="3352716" indent="-304792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6pPr>
      <a:lvl7pPr marL="3962301" indent="-304792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7pPr>
      <a:lvl8pPr marL="4571886" indent="-304792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8pPr>
      <a:lvl9pPr marL="5181470" indent="-304792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2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2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ím 1"/>
          <p:cNvSpPr>
            <a:spLocks noGrp="1" noChangeArrowheads="1"/>
          </p:cNvSpPr>
          <p:nvPr>
            <p:ph type="ctrTitle"/>
          </p:nvPr>
        </p:nvSpPr>
        <p:spPr>
          <a:xfrm>
            <a:off x="914400" y="2131486"/>
            <a:ext cx="10363200" cy="1468967"/>
          </a:xfrm>
        </p:spPr>
        <p:txBody>
          <a:bodyPr/>
          <a:lstStyle/>
          <a:p>
            <a:r>
              <a:rPr lang="hu-HU" altLang="hu-HU" b="1" dirty="0" smtClean="0">
                <a:solidFill>
                  <a:schemeClr val="tx1"/>
                </a:solidFill>
              </a:rPr>
              <a:t>Magyar állammodellek 1848 előtt.</a:t>
            </a:r>
            <a:endParaRPr lang="hu-HU" altLang="hu-HU" b="1" dirty="0" smtClean="0">
              <a:solidFill>
                <a:schemeClr val="tx1"/>
              </a:solidFill>
            </a:endParaRPr>
          </a:p>
        </p:txBody>
      </p:sp>
      <p:sp>
        <p:nvSpPr>
          <p:cNvPr id="4099" name="Alcím 2"/>
          <p:cNvSpPr>
            <a:spLocks noGrp="1" noChangeArrowheads="1"/>
          </p:cNvSpPr>
          <p:nvPr>
            <p:ph type="subTitle" idx="1"/>
          </p:nvPr>
        </p:nvSpPr>
        <p:spPr>
          <a:xfrm>
            <a:off x="2910420" y="5301208"/>
            <a:ext cx="6425940" cy="1367821"/>
          </a:xfrm>
        </p:spPr>
        <p:txBody>
          <a:bodyPr/>
          <a:lstStyle/>
          <a:p>
            <a:pPr lvl="0" eaLnBrk="1" hangingPunct="1">
              <a:spcBef>
                <a:spcPct val="0"/>
              </a:spcBef>
            </a:pPr>
            <a:r>
              <a:rPr lang="hu-HU" altLang="hu-HU" sz="2000" kern="1200" dirty="0" smtClean="0">
                <a:solidFill>
                  <a:srgbClr val="000000"/>
                </a:solidFill>
                <a:latin typeface="Arial" charset="0"/>
              </a:rPr>
              <a:t>Eötvös Loránd Tudományegyetem</a:t>
            </a:r>
          </a:p>
          <a:p>
            <a:pPr lvl="0" eaLnBrk="1" hangingPunct="1">
              <a:spcBef>
                <a:spcPct val="0"/>
              </a:spcBef>
            </a:pPr>
            <a:r>
              <a:rPr lang="hu-HU" altLang="hu-HU" sz="2000" kern="1200" dirty="0" smtClean="0">
                <a:solidFill>
                  <a:srgbClr val="000000"/>
                </a:solidFill>
                <a:latin typeface="Arial" charset="0"/>
              </a:rPr>
              <a:t>Magyar </a:t>
            </a:r>
            <a:r>
              <a:rPr lang="hu-HU" altLang="hu-HU" sz="2000" kern="1200" dirty="0">
                <a:solidFill>
                  <a:srgbClr val="000000"/>
                </a:solidFill>
                <a:latin typeface="Arial" charset="0"/>
              </a:rPr>
              <a:t>állam-és jogtörténeti Tanszék</a:t>
            </a:r>
          </a:p>
          <a:p>
            <a:r>
              <a:rPr lang="hu-HU" altLang="hu-HU" sz="2000" dirty="0" smtClean="0"/>
              <a:t>Mezey </a:t>
            </a:r>
            <a:r>
              <a:rPr lang="hu-HU" altLang="hu-HU" sz="2000" dirty="0"/>
              <a:t>Barna egyetemi tanár</a:t>
            </a:r>
          </a:p>
        </p:txBody>
      </p:sp>
      <p:sp>
        <p:nvSpPr>
          <p:cNvPr id="4100" name="Szövegdoboz 3"/>
          <p:cNvSpPr txBox="1">
            <a:spLocks noChangeArrowheads="1"/>
          </p:cNvSpPr>
          <p:nvPr/>
        </p:nvSpPr>
        <p:spPr bwMode="auto">
          <a:xfrm>
            <a:off x="3503712" y="167219"/>
            <a:ext cx="5120942" cy="492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4" tIns="60957" rIns="121914" bIns="60957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2400" dirty="0">
                <a:solidFill>
                  <a:srgbClr val="000000"/>
                </a:solidFill>
              </a:rPr>
              <a:t>Magyar </a:t>
            </a:r>
            <a:r>
              <a:rPr lang="hu-HU" altLang="hu-HU" sz="2400" dirty="0" smtClean="0">
                <a:solidFill>
                  <a:srgbClr val="000000"/>
                </a:solidFill>
              </a:rPr>
              <a:t>alkotmánytörténet [MAJT1.]</a:t>
            </a:r>
            <a:endParaRPr lang="hu-HU" altLang="hu-HU" sz="2400" dirty="0">
              <a:solidFill>
                <a:srgbClr val="000000"/>
              </a:solidFill>
            </a:endParaRPr>
          </a:p>
        </p:txBody>
      </p:sp>
      <p:pic>
        <p:nvPicPr>
          <p:cNvPr id="4101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8733" y="167219"/>
            <a:ext cx="1295400" cy="1286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Szövegdoboz 1"/>
          <p:cNvSpPr txBox="1">
            <a:spLocks noChangeArrowheads="1"/>
          </p:cNvSpPr>
          <p:nvPr/>
        </p:nvSpPr>
        <p:spPr bwMode="auto">
          <a:xfrm>
            <a:off x="10371669" y="1498602"/>
            <a:ext cx="1919817" cy="328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4" tIns="60957" rIns="121914" bIns="60957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hu-HU" altLang="hu-HU" sz="1300">
                <a:solidFill>
                  <a:srgbClr val="000000"/>
                </a:solidFill>
              </a:rPr>
              <a:t>2020. szeptember 18</a:t>
            </a:r>
          </a:p>
        </p:txBody>
      </p:sp>
    </p:spTree>
    <p:extLst>
      <p:ext uri="{BB962C8B-B14F-4D97-AF65-F5344CB8AC3E}">
        <p14:creationId xmlns:p14="http://schemas.microsoft.com/office/powerpoint/2010/main" val="52213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z="7200" dirty="0">
                <a:solidFill>
                  <a:schemeClr val="tx1"/>
                </a:solidFill>
              </a:rPr>
              <a:t>Jog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79376" y="2743200"/>
            <a:ext cx="11103024" cy="211683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hu-HU" altLang="hu-HU" sz="3600" dirty="0"/>
              <a:t>=  a társadalmi élet szempontjából leglényegesebb viselkedésmódok, </a:t>
            </a:r>
            <a:r>
              <a:rPr lang="hu-HU" altLang="hu-HU" sz="3600" b="1" dirty="0"/>
              <a:t>magatartások</a:t>
            </a:r>
            <a:r>
              <a:rPr lang="hu-HU" altLang="hu-HU" sz="3600" dirty="0"/>
              <a:t>  általános </a:t>
            </a:r>
            <a:r>
              <a:rPr lang="hu-HU" altLang="hu-HU" sz="3600" b="1" i="1" dirty="0"/>
              <a:t>szabályozója</a:t>
            </a:r>
            <a:r>
              <a:rPr lang="hu-HU" altLang="hu-HU" sz="3600" dirty="0"/>
              <a:t>, melyet éppen fontosságánál fogva a közösség vagy annak képviselője </a:t>
            </a:r>
            <a:r>
              <a:rPr lang="hu-HU" altLang="hu-HU" sz="3600" b="1" i="1" dirty="0"/>
              <a:t>kikényszerít</a:t>
            </a:r>
            <a:r>
              <a:rPr lang="hu-HU" altLang="hu-HU" sz="3600" dirty="0"/>
              <a:t>.</a:t>
            </a:r>
          </a:p>
          <a:p>
            <a:pPr eaLnBrk="1" hangingPunct="1"/>
            <a:endParaRPr lang="hu-HU" altLang="hu-HU" b="1" i="1" dirty="0"/>
          </a:p>
        </p:txBody>
      </p:sp>
    </p:spTree>
    <p:extLst>
      <p:ext uri="{BB962C8B-B14F-4D97-AF65-F5344CB8AC3E}">
        <p14:creationId xmlns:p14="http://schemas.microsoft.com/office/powerpoint/2010/main" val="599912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6700" dirty="0">
                <a:solidFill>
                  <a:schemeClr val="tx1"/>
                </a:solidFill>
              </a:rPr>
              <a:t>Jog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endParaRPr lang="hu-HU" sz="4000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hu-HU" sz="4000" dirty="0">
              <a:solidFill>
                <a:schemeClr val="bg1"/>
              </a:solidFill>
            </a:endParaRPr>
          </a:p>
          <a:p>
            <a:pPr marL="0" indent="0" algn="ctr">
              <a:buNone/>
              <a:defRPr/>
            </a:pPr>
            <a:r>
              <a:rPr lang="hu-HU" sz="4000" dirty="0"/>
              <a:t>ubi societas ibi ius</a:t>
            </a:r>
          </a:p>
        </p:txBody>
      </p:sp>
    </p:spTree>
    <p:extLst>
      <p:ext uri="{BB962C8B-B14F-4D97-AF65-F5344CB8AC3E}">
        <p14:creationId xmlns:p14="http://schemas.microsoft.com/office/powerpoint/2010/main" val="1651244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z="7200" dirty="0">
                <a:solidFill>
                  <a:schemeClr val="tx1"/>
                </a:solidFill>
              </a:rPr>
              <a:t>A jog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989146"/>
            <a:ext cx="8229600" cy="4137025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dirty="0"/>
              <a:t>Megjelenési formája a </a:t>
            </a:r>
            <a:r>
              <a:rPr lang="hu-HU" altLang="hu-HU" b="1" i="1" dirty="0"/>
              <a:t>jogszabály</a:t>
            </a:r>
          </a:p>
          <a:p>
            <a:pPr marL="0" indent="0" eaLnBrk="1" hangingPunct="1">
              <a:buNone/>
              <a:defRPr/>
            </a:pPr>
            <a:r>
              <a:rPr lang="hu-HU" altLang="hu-HU" b="1" i="1" dirty="0"/>
              <a:t>				      (jogforrás)</a:t>
            </a:r>
          </a:p>
          <a:p>
            <a:pPr eaLnBrk="1" hangingPunct="1">
              <a:defRPr/>
            </a:pPr>
            <a:endParaRPr lang="hu-HU" altLang="hu-HU" dirty="0"/>
          </a:p>
          <a:p>
            <a:pPr eaLnBrk="1" hangingPunct="1">
              <a:defRPr/>
            </a:pPr>
            <a:r>
              <a:rPr lang="hu-HU" altLang="hu-HU" dirty="0"/>
              <a:t>Területei: 	a </a:t>
            </a:r>
            <a:r>
              <a:rPr lang="hu-HU" altLang="hu-HU" b="1" i="1" dirty="0"/>
              <a:t>jogalkotás</a:t>
            </a:r>
            <a:r>
              <a:rPr lang="hu-HU" altLang="hu-HU" dirty="0"/>
              <a:t>, </a:t>
            </a:r>
          </a:p>
          <a:p>
            <a:pPr lvl="4" eaLnBrk="1" hangingPunct="1">
              <a:buFontTx/>
              <a:buNone/>
              <a:defRPr/>
            </a:pPr>
            <a:r>
              <a:rPr lang="hu-HU" altLang="hu-HU" dirty="0"/>
              <a:t>		</a:t>
            </a:r>
            <a:r>
              <a:rPr lang="hu-HU" altLang="hu-HU" sz="3200" dirty="0"/>
              <a:t>a </a:t>
            </a:r>
            <a:r>
              <a:rPr lang="hu-HU" altLang="hu-HU" sz="3200" b="1" i="1" dirty="0"/>
              <a:t>jogképződés</a:t>
            </a:r>
            <a:r>
              <a:rPr lang="hu-HU" altLang="hu-HU" sz="3200" dirty="0"/>
              <a:t> és a </a:t>
            </a:r>
          </a:p>
          <a:p>
            <a:pPr lvl="4" eaLnBrk="1" hangingPunct="1">
              <a:buFontTx/>
              <a:buNone/>
              <a:defRPr/>
            </a:pPr>
            <a:r>
              <a:rPr lang="hu-HU" altLang="hu-HU" sz="3200" b="1" i="1" dirty="0"/>
              <a:t>		jogalkalmazás</a:t>
            </a:r>
          </a:p>
        </p:txBody>
      </p:sp>
    </p:spTree>
    <p:extLst>
      <p:ext uri="{BB962C8B-B14F-4D97-AF65-F5344CB8AC3E}">
        <p14:creationId xmlns:p14="http://schemas.microsoft.com/office/powerpoint/2010/main" val="798142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z="7200" dirty="0">
                <a:solidFill>
                  <a:schemeClr val="tx1"/>
                </a:solidFill>
              </a:rPr>
              <a:t>Jogtörténet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492903"/>
            <a:ext cx="10972800" cy="2188839"/>
          </a:xfrm>
        </p:spPr>
        <p:txBody>
          <a:bodyPr/>
          <a:lstStyle/>
          <a:p>
            <a:pPr eaLnBrk="1" hangingPunct="1"/>
            <a:r>
              <a:rPr lang="hu-HU" altLang="hu-HU" dirty="0"/>
              <a:t>a társadalmi élet szempontjából leglényegesebb viselkedésmódok, </a:t>
            </a:r>
            <a:r>
              <a:rPr lang="hu-HU" altLang="hu-HU" b="1" dirty="0"/>
              <a:t>magatartások</a:t>
            </a:r>
            <a:r>
              <a:rPr lang="hu-HU" altLang="hu-HU" dirty="0"/>
              <a:t>  általános </a:t>
            </a:r>
            <a:r>
              <a:rPr lang="hu-HU" altLang="hu-HU" b="1" i="1" dirty="0"/>
              <a:t>szabályozósának </a:t>
            </a:r>
            <a:r>
              <a:rPr lang="hu-HU" altLang="hu-HU" dirty="0"/>
              <a:t>valamint az előírt</a:t>
            </a:r>
            <a:r>
              <a:rPr lang="hu-HU" altLang="hu-HU" b="1" i="1" dirty="0"/>
              <a:t> magtartások kikényszerítésének története</a:t>
            </a:r>
          </a:p>
        </p:txBody>
      </p:sp>
    </p:spTree>
    <p:extLst>
      <p:ext uri="{BB962C8B-B14F-4D97-AF65-F5344CB8AC3E}">
        <p14:creationId xmlns:p14="http://schemas.microsoft.com/office/powerpoint/2010/main" val="1770717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Grp="1" noChangeArrowheads="1"/>
          </p:cNvSpPr>
          <p:nvPr>
            <p:ph type="title"/>
          </p:nvPr>
        </p:nvSpPr>
        <p:spPr>
          <a:xfrm>
            <a:off x="263352" y="1052736"/>
            <a:ext cx="11737304" cy="2578100"/>
          </a:xfrm>
        </p:spPr>
        <p:txBody>
          <a:bodyPr/>
          <a:lstStyle/>
          <a:p>
            <a:pPr eaLnBrk="1" hangingPunct="1"/>
            <a:r>
              <a:rPr lang="hu-HU" altLang="hu-HU" sz="7200" dirty="0" smtClean="0"/>
              <a:t>2. Magyar </a:t>
            </a:r>
            <a:r>
              <a:rPr lang="hu-HU" altLang="hu-HU" sz="7200" dirty="0"/>
              <a:t>állammodellek </a:t>
            </a:r>
            <a:br>
              <a:rPr lang="hu-HU" altLang="hu-HU" sz="7200" dirty="0"/>
            </a:br>
            <a:r>
              <a:rPr lang="hu-HU" altLang="hu-HU" sz="7200" dirty="0"/>
              <a:t>(a 19. századig)</a:t>
            </a:r>
          </a:p>
        </p:txBody>
      </p:sp>
    </p:spTree>
    <p:extLst>
      <p:ext uri="{BB962C8B-B14F-4D97-AF65-F5344CB8AC3E}">
        <p14:creationId xmlns:p14="http://schemas.microsoft.com/office/powerpoint/2010/main" val="27919206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63352" y="2276872"/>
            <a:ext cx="11521280" cy="1568451"/>
          </a:xfrm>
        </p:spPr>
        <p:txBody>
          <a:bodyPr/>
          <a:lstStyle/>
          <a:p>
            <a:pPr eaLnBrk="1" hangingPunct="1"/>
            <a:r>
              <a:rPr lang="hu-HU" altLang="hu-HU" sz="6000" dirty="0" smtClean="0">
                <a:solidFill>
                  <a:schemeClr val="tx1"/>
                </a:solidFill>
              </a:rPr>
              <a:t>2.1. A </a:t>
            </a:r>
            <a:r>
              <a:rPr lang="hu-HU" altLang="hu-HU" sz="6000" dirty="0">
                <a:solidFill>
                  <a:schemeClr val="tx1"/>
                </a:solidFill>
              </a:rPr>
              <a:t>magyar </a:t>
            </a:r>
            <a:r>
              <a:rPr lang="hu-HU" altLang="hu-HU" sz="6000" dirty="0">
                <a:solidFill>
                  <a:schemeClr val="tx1"/>
                </a:solidFill>
              </a:rPr>
              <a:t>sztyeppeállam</a:t>
            </a:r>
            <a:br>
              <a:rPr lang="hu-HU" altLang="hu-HU" sz="6000" dirty="0">
                <a:solidFill>
                  <a:schemeClr val="tx1"/>
                </a:solidFill>
              </a:rPr>
            </a:br>
            <a:r>
              <a:rPr lang="hu-HU" altLang="hu-HU" sz="6000" dirty="0">
                <a:solidFill>
                  <a:schemeClr val="tx1"/>
                </a:solidFill>
              </a:rPr>
              <a:t>(~600-1000)</a:t>
            </a:r>
          </a:p>
        </p:txBody>
      </p:sp>
    </p:spTree>
    <p:extLst>
      <p:ext uri="{BB962C8B-B14F-4D97-AF65-F5344CB8AC3E}">
        <p14:creationId xmlns:p14="http://schemas.microsoft.com/office/powerpoint/2010/main" val="7912338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>
                <a:solidFill>
                  <a:schemeClr val="tx1"/>
                </a:solidFill>
              </a:rPr>
              <a:t>A </a:t>
            </a:r>
            <a:r>
              <a:rPr lang="hu-HU" altLang="hu-HU" dirty="0" err="1">
                <a:solidFill>
                  <a:schemeClr val="tx1"/>
                </a:solidFill>
              </a:rPr>
              <a:t>sztyeppeállam</a:t>
            </a:r>
            <a:r>
              <a:rPr lang="hu-HU" altLang="hu-HU" dirty="0">
                <a:solidFill>
                  <a:schemeClr val="tx1"/>
                </a:solidFill>
              </a:rPr>
              <a:t> kialakulása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612865" y="2743204"/>
            <a:ext cx="10972800" cy="1828799"/>
          </a:xfrm>
        </p:spPr>
        <p:txBody>
          <a:bodyPr/>
          <a:lstStyle/>
          <a:p>
            <a:pPr eaLnBrk="1" hangingPunct="1"/>
            <a:r>
              <a:rPr lang="hu-HU" altLang="hu-HU" dirty="0"/>
              <a:t>830-ig laza szövetség a törzsek között („sok fő alatti lét”)</a:t>
            </a:r>
          </a:p>
          <a:p>
            <a:pPr eaLnBrk="1" hangingPunct="1"/>
            <a:r>
              <a:rPr lang="hu-HU" altLang="hu-HU" dirty="0"/>
              <a:t>830 körül: megerősített törzsszövetség (egy fő alatti lét)</a:t>
            </a:r>
          </a:p>
          <a:p>
            <a:pPr eaLnBrk="1" hangingPunct="1"/>
            <a:r>
              <a:rPr lang="hu-HU" altLang="hu-HU" dirty="0"/>
              <a:t>850-es évek: nomád állam (fejedelemség)</a:t>
            </a:r>
          </a:p>
        </p:txBody>
      </p:sp>
    </p:spTree>
    <p:extLst>
      <p:ext uri="{BB962C8B-B14F-4D97-AF65-F5344CB8AC3E}">
        <p14:creationId xmlns:p14="http://schemas.microsoft.com/office/powerpoint/2010/main" val="41171596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4000" dirty="0">
                <a:solidFill>
                  <a:schemeClr val="tx1"/>
                </a:solidFill>
              </a:rPr>
              <a:t>A magyarság politikai szervezete a 9. században</a:t>
            </a:r>
          </a:p>
        </p:txBody>
      </p:sp>
      <p:sp>
        <p:nvSpPr>
          <p:cNvPr id="82948" name="AutoShape 4"/>
          <p:cNvSpPr>
            <a:spLocks noChangeArrowheads="1"/>
          </p:cNvSpPr>
          <p:nvPr/>
        </p:nvSpPr>
        <p:spPr bwMode="auto">
          <a:xfrm>
            <a:off x="4800607" y="1773239"/>
            <a:ext cx="2303463" cy="863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8" rIns="91430" bIns="4571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900">
              <a:solidFill>
                <a:srgbClr val="000000"/>
              </a:solidFill>
            </a:endParaRP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5519740" y="1989145"/>
            <a:ext cx="935037" cy="384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900">
                <a:solidFill>
                  <a:srgbClr val="000000"/>
                </a:solidFill>
              </a:rPr>
              <a:t>Kende</a:t>
            </a:r>
          </a:p>
        </p:txBody>
      </p:sp>
      <p:sp>
        <p:nvSpPr>
          <p:cNvPr id="82950" name="AutoShape 6"/>
          <p:cNvSpPr>
            <a:spLocks noChangeArrowheads="1"/>
          </p:cNvSpPr>
          <p:nvPr/>
        </p:nvSpPr>
        <p:spPr bwMode="auto">
          <a:xfrm>
            <a:off x="3648083" y="2781300"/>
            <a:ext cx="2303463" cy="863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8" rIns="91430" bIns="4571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900">
              <a:solidFill>
                <a:srgbClr val="000000"/>
              </a:solidFill>
            </a:endParaRPr>
          </a:p>
        </p:txBody>
      </p:sp>
      <p:sp>
        <p:nvSpPr>
          <p:cNvPr id="82951" name="AutoShape 7"/>
          <p:cNvSpPr>
            <a:spLocks noChangeArrowheads="1"/>
          </p:cNvSpPr>
          <p:nvPr/>
        </p:nvSpPr>
        <p:spPr bwMode="auto">
          <a:xfrm>
            <a:off x="7248533" y="2133600"/>
            <a:ext cx="2303463" cy="863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8" rIns="91430" bIns="4571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900">
              <a:solidFill>
                <a:srgbClr val="000000"/>
              </a:solidFill>
            </a:endParaRPr>
          </a:p>
        </p:txBody>
      </p:sp>
      <p:sp>
        <p:nvSpPr>
          <p:cNvPr id="82953" name="AutoShape 9"/>
          <p:cNvSpPr>
            <a:spLocks noChangeArrowheads="1"/>
          </p:cNvSpPr>
          <p:nvPr/>
        </p:nvSpPr>
        <p:spPr bwMode="auto">
          <a:xfrm>
            <a:off x="1919292" y="5229225"/>
            <a:ext cx="2303463" cy="863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8" rIns="91430" bIns="4571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900">
              <a:solidFill>
                <a:srgbClr val="000000"/>
              </a:solidFill>
            </a:endParaRPr>
          </a:p>
        </p:txBody>
      </p:sp>
      <p:sp>
        <p:nvSpPr>
          <p:cNvPr id="82954" name="AutoShape 10"/>
          <p:cNvSpPr>
            <a:spLocks noChangeArrowheads="1"/>
          </p:cNvSpPr>
          <p:nvPr/>
        </p:nvSpPr>
        <p:spPr bwMode="auto">
          <a:xfrm>
            <a:off x="5938841" y="5445125"/>
            <a:ext cx="4537075" cy="1295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8" rIns="91430" bIns="4571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900">
              <a:solidFill>
                <a:srgbClr val="000000"/>
              </a:solidFill>
            </a:endParaRPr>
          </a:p>
        </p:txBody>
      </p:sp>
      <p:sp>
        <p:nvSpPr>
          <p:cNvPr id="82955" name="Text Box 11"/>
          <p:cNvSpPr txBox="1">
            <a:spLocks noChangeArrowheads="1"/>
          </p:cNvSpPr>
          <p:nvPr/>
        </p:nvSpPr>
        <p:spPr bwMode="auto">
          <a:xfrm>
            <a:off x="4367219" y="3068645"/>
            <a:ext cx="1008063" cy="384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900">
                <a:solidFill>
                  <a:srgbClr val="000000"/>
                </a:solidFill>
              </a:rPr>
              <a:t>Kíséret</a:t>
            </a:r>
          </a:p>
        </p:txBody>
      </p:sp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7967669" y="2420945"/>
            <a:ext cx="1008063" cy="384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900">
                <a:solidFill>
                  <a:srgbClr val="000000"/>
                </a:solidFill>
              </a:rPr>
              <a:t>Gyula</a:t>
            </a:r>
          </a:p>
        </p:txBody>
      </p:sp>
      <p:sp>
        <p:nvSpPr>
          <p:cNvPr id="82958" name="Text Box 14"/>
          <p:cNvSpPr txBox="1">
            <a:spLocks noChangeArrowheads="1"/>
          </p:cNvSpPr>
          <p:nvPr/>
        </p:nvSpPr>
        <p:spPr bwMode="auto">
          <a:xfrm>
            <a:off x="2279652" y="5445125"/>
            <a:ext cx="1584325" cy="677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hu-HU" sz="1900">
                <a:solidFill>
                  <a:srgbClr val="000000"/>
                </a:solidFill>
              </a:rPr>
              <a:t>Hadnagyok tanácsa</a:t>
            </a:r>
          </a:p>
        </p:txBody>
      </p:sp>
      <p:sp>
        <p:nvSpPr>
          <p:cNvPr id="82959" name="Text Box 15"/>
          <p:cNvSpPr txBox="1">
            <a:spLocks noChangeArrowheads="1"/>
          </p:cNvSpPr>
          <p:nvPr/>
        </p:nvSpPr>
        <p:spPr bwMode="auto">
          <a:xfrm>
            <a:off x="7248528" y="5726119"/>
            <a:ext cx="2016125" cy="384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900">
                <a:solidFill>
                  <a:srgbClr val="000000"/>
                </a:solidFill>
              </a:rPr>
              <a:t>Törzsek gyűlése</a:t>
            </a:r>
          </a:p>
        </p:txBody>
      </p:sp>
      <p:sp>
        <p:nvSpPr>
          <p:cNvPr id="82960" name="AutoShape 16"/>
          <p:cNvSpPr>
            <a:spLocks noChangeArrowheads="1"/>
          </p:cNvSpPr>
          <p:nvPr/>
        </p:nvSpPr>
        <p:spPr bwMode="auto">
          <a:xfrm>
            <a:off x="8183569" y="3213100"/>
            <a:ext cx="2303463" cy="863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8" rIns="91430" bIns="4571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900">
              <a:solidFill>
                <a:srgbClr val="000000"/>
              </a:solidFill>
            </a:endParaRPr>
          </a:p>
        </p:txBody>
      </p:sp>
      <p:sp>
        <p:nvSpPr>
          <p:cNvPr id="82961" name="Text Box 17"/>
          <p:cNvSpPr txBox="1">
            <a:spLocks noChangeArrowheads="1"/>
          </p:cNvSpPr>
          <p:nvPr/>
        </p:nvSpPr>
        <p:spPr bwMode="auto">
          <a:xfrm>
            <a:off x="8543929" y="3429007"/>
            <a:ext cx="1223963" cy="384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900">
                <a:solidFill>
                  <a:srgbClr val="000000"/>
                </a:solidFill>
              </a:rPr>
              <a:t>Kíséret</a:t>
            </a:r>
          </a:p>
        </p:txBody>
      </p:sp>
    </p:spTree>
    <p:extLst>
      <p:ext uri="{BB962C8B-B14F-4D97-AF65-F5344CB8AC3E}">
        <p14:creationId xmlns:p14="http://schemas.microsoft.com/office/powerpoint/2010/main" val="306471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2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2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2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82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82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82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 animBg="1"/>
      <p:bldP spid="82949" grpId="0"/>
      <p:bldP spid="82950" grpId="0" animBg="1"/>
      <p:bldP spid="82951" grpId="0" animBg="1"/>
      <p:bldP spid="82953" grpId="0" animBg="1"/>
      <p:bldP spid="82954" grpId="0" animBg="1"/>
      <p:bldP spid="82955" grpId="0"/>
      <p:bldP spid="82958" grpId="0"/>
      <p:bldP spid="82959" grpId="0"/>
      <p:bldP spid="82960" grpId="0" animBg="1"/>
      <p:bldP spid="8296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z="5500" dirty="0">
                <a:solidFill>
                  <a:schemeClr val="tx1"/>
                </a:solidFill>
              </a:rPr>
              <a:t>A magyar </a:t>
            </a:r>
            <a:r>
              <a:rPr lang="hu-HU" altLang="hu-HU" sz="5500" dirty="0" err="1">
                <a:solidFill>
                  <a:schemeClr val="tx1"/>
                </a:solidFill>
              </a:rPr>
              <a:t>sztyeppeállam</a:t>
            </a:r>
            <a:endParaRPr lang="hu-HU" altLang="hu-HU" sz="5500" dirty="0">
              <a:solidFill>
                <a:schemeClr val="tx1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hu-HU" altLang="hu-HU" sz="2400" b="1" dirty="0"/>
              <a:t>Az erőszak-apparátus (a hadsereg) azonos </a:t>
            </a:r>
            <a:r>
              <a:rPr lang="hu-HU" altLang="hu-HU" sz="2400" dirty="0"/>
              <a:t>a fegyverképes férfiak összességével (tehát </a:t>
            </a:r>
            <a:r>
              <a:rPr lang="hu-HU" altLang="hu-HU" sz="2400" b="1" dirty="0"/>
              <a:t>a néppel)</a:t>
            </a:r>
          </a:p>
          <a:p>
            <a:pPr algn="ctr" eaLnBrk="1" hangingPunct="1">
              <a:lnSpc>
                <a:spcPct val="90000"/>
              </a:lnSpc>
              <a:defRPr/>
            </a:pPr>
            <a:endParaRPr lang="hu-HU" altLang="hu-HU" sz="2400" b="1" dirty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hu-HU" altLang="hu-HU" sz="2400" dirty="0"/>
              <a:t>Az </a:t>
            </a:r>
            <a:r>
              <a:rPr lang="hu-HU" altLang="hu-HU" sz="2400" b="1" dirty="0"/>
              <a:t>adóztatás külsődleges</a:t>
            </a:r>
            <a:r>
              <a:rPr lang="hu-HU" altLang="hu-HU" sz="2400" dirty="0"/>
              <a:t>: 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hu-HU" altLang="hu-HU" sz="2400" dirty="0"/>
              <a:t>	nem saját társadalmát szorítja adóztatásra a politikai 	elit, hanem a megtámadott, legyőzött népeket 	adóztatja, sarcolja, zsákmányolja</a:t>
            </a:r>
          </a:p>
          <a:p>
            <a:pPr eaLnBrk="1" hangingPunct="1">
              <a:lnSpc>
                <a:spcPct val="90000"/>
              </a:lnSpc>
              <a:defRPr/>
            </a:pPr>
            <a:endParaRPr lang="hu-HU" altLang="hu-HU" sz="2400" b="1" dirty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hu-HU" altLang="hu-HU" sz="2400" b="1" dirty="0"/>
              <a:t>A területi szempont 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hu-HU" altLang="hu-HU" sz="2400" dirty="0"/>
              <a:t>	a nomád jellegből adódóan </a:t>
            </a:r>
            <a:r>
              <a:rPr lang="hu-HU" altLang="hu-HU" sz="2400" b="1" dirty="0"/>
              <a:t>mellékes, </a:t>
            </a:r>
            <a:r>
              <a:rPr lang="hu-HU" altLang="hu-HU" sz="2400" dirty="0"/>
              <a:t>bár már 	jelenvaló (vö. szállás, gyepű, kapu)</a:t>
            </a:r>
            <a:endParaRPr lang="hu-HU" altLang="hu-HU" sz="2400" b="1" dirty="0"/>
          </a:p>
          <a:p>
            <a:pPr eaLnBrk="1" hangingPunct="1">
              <a:lnSpc>
                <a:spcPct val="90000"/>
              </a:lnSpc>
              <a:defRPr/>
            </a:pPr>
            <a:endParaRPr lang="hu-HU" altLang="hu-HU" sz="2400" dirty="0"/>
          </a:p>
        </p:txBody>
      </p:sp>
    </p:spTree>
    <p:extLst>
      <p:ext uri="{BB962C8B-B14F-4D97-AF65-F5344CB8AC3E}">
        <p14:creationId xmlns:p14="http://schemas.microsoft.com/office/powerpoint/2010/main" val="12845031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5500" dirty="0">
                <a:solidFill>
                  <a:schemeClr val="tx1"/>
                </a:solidFill>
              </a:rPr>
              <a:t>A magyar </a:t>
            </a:r>
            <a:r>
              <a:rPr lang="hu-HU" altLang="hu-HU" sz="5500" dirty="0" err="1">
                <a:solidFill>
                  <a:schemeClr val="tx1"/>
                </a:solidFill>
              </a:rPr>
              <a:t>sztyeppeállam</a:t>
            </a:r>
            <a:endParaRPr lang="hu-HU" alt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endParaRPr lang="hu-HU" altLang="hu-HU" sz="2400" b="1" dirty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90000"/>
              </a:lnSpc>
              <a:defRPr/>
            </a:pPr>
            <a:endParaRPr lang="hu-HU" altLang="hu-HU" sz="2400" b="1" dirty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90000"/>
              </a:lnSpc>
              <a:defRPr/>
            </a:pPr>
            <a:endParaRPr lang="hu-HU" altLang="hu-HU" sz="2400" b="1" dirty="0">
              <a:solidFill>
                <a:srgbClr val="000000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hu-HU" altLang="hu-HU" sz="4000" b="1" dirty="0"/>
              <a:t>A magyar „el” elismert 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hu-HU" altLang="hu-HU" sz="4000" dirty="0"/>
              <a:t>államképlet  a kor nemzetközi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hu-HU" altLang="hu-HU" sz="4000" dirty="0"/>
              <a:t>kapcsolatrendszerében</a:t>
            </a:r>
          </a:p>
          <a:p>
            <a:pPr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92539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919412" y="188642"/>
            <a:ext cx="8353176" cy="1569660"/>
          </a:xfrm>
          <a:prstGeom prst="rect">
            <a:avLst/>
          </a:prstGeom>
        </p:spPr>
        <p:txBody>
          <a:bodyPr wrap="square" lIns="91430" tIns="45718" rIns="91430" bIns="45718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hu-HU" sz="4800" kern="0" dirty="0">
                <a:latin typeface="Century Gothic" pitchFamily="34" charset="0"/>
              </a:rPr>
              <a:t>A magyar állammodellek 1848 előtt </a:t>
            </a:r>
            <a:endParaRPr lang="hu-HU" sz="3600" kern="0" dirty="0">
              <a:latin typeface="Century Gothic" pitchFamily="34" charset="0"/>
            </a:endParaRPr>
          </a:p>
        </p:txBody>
      </p:sp>
      <p:sp>
        <p:nvSpPr>
          <p:cNvPr id="3" name="Cím 2">
            <a:extLst>
              <a:ext uri="{FF2B5EF4-FFF2-40B4-BE49-F238E27FC236}">
                <a16:creationId xmlns="" xmlns:a16="http://schemas.microsoft.com/office/drawing/2014/main" id="{FDD5920D-4D5C-4A99-A1A2-D224E0ED05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130431"/>
            <a:ext cx="10363200" cy="4178895"/>
          </a:xfrm>
        </p:spPr>
        <p:txBody>
          <a:bodyPr/>
          <a:lstStyle/>
          <a:p>
            <a:pPr marL="342858" indent="-342858" eaLnBrk="1" hangingPunct="1">
              <a:spcBef>
                <a:spcPct val="20000"/>
              </a:spcBef>
            </a:pPr>
            <a:r>
              <a:rPr lang="hu-HU" sz="3600" dirty="0">
                <a:solidFill>
                  <a:schemeClr val="tx1"/>
                </a:solidFill>
                <a:ea typeface="+mn-ea"/>
                <a:cs typeface="+mn-cs"/>
              </a:rPr>
              <a:t>Nomád (sztyeppe-) állam </a:t>
            </a:r>
            <a:r>
              <a:rPr lang="hu-HU" sz="2400" dirty="0">
                <a:solidFill>
                  <a:schemeClr val="tx1"/>
                </a:solidFill>
                <a:ea typeface="+mn-ea"/>
                <a:cs typeface="+mn-cs"/>
              </a:rPr>
              <a:t>(11.századig)</a:t>
            </a:r>
            <a:br>
              <a:rPr lang="hu-HU" sz="2400" dirty="0">
                <a:solidFill>
                  <a:schemeClr val="tx1"/>
                </a:solidFill>
                <a:ea typeface="+mn-ea"/>
                <a:cs typeface="+mn-cs"/>
              </a:rPr>
            </a:br>
            <a:r>
              <a:rPr lang="hu-HU" sz="3600" dirty="0">
                <a:solidFill>
                  <a:schemeClr val="tx1"/>
                </a:solidFill>
                <a:ea typeface="+mn-ea"/>
                <a:cs typeface="+mn-cs"/>
              </a:rPr>
              <a:t>Patrimoniális állam </a:t>
            </a:r>
            <a:r>
              <a:rPr lang="hu-HU" sz="2400" dirty="0">
                <a:solidFill>
                  <a:schemeClr val="tx1"/>
                </a:solidFill>
                <a:ea typeface="+mn-ea"/>
                <a:cs typeface="+mn-cs"/>
              </a:rPr>
              <a:t>(11-15. századig)</a:t>
            </a:r>
            <a:br>
              <a:rPr lang="hu-HU" sz="2400" dirty="0">
                <a:solidFill>
                  <a:schemeClr val="tx1"/>
                </a:solidFill>
                <a:ea typeface="+mn-ea"/>
                <a:cs typeface="+mn-cs"/>
              </a:rPr>
            </a:br>
            <a:r>
              <a:rPr lang="hu-HU" sz="3600" dirty="0">
                <a:solidFill>
                  <a:schemeClr val="tx1"/>
                </a:solidFill>
                <a:ea typeface="+mn-ea"/>
                <a:cs typeface="+mn-cs"/>
              </a:rPr>
              <a:t>Rendi-képviseleti állam </a:t>
            </a:r>
            <a:r>
              <a:rPr lang="hu-HU" sz="2400" dirty="0">
                <a:solidFill>
                  <a:schemeClr val="tx1"/>
                </a:solidFill>
                <a:ea typeface="+mn-ea"/>
                <a:cs typeface="+mn-cs"/>
              </a:rPr>
              <a:t>(15-19. századig)</a:t>
            </a:r>
            <a:br>
              <a:rPr lang="hu-HU" sz="2400" dirty="0">
                <a:solidFill>
                  <a:schemeClr val="tx1"/>
                </a:solidFill>
                <a:ea typeface="+mn-ea"/>
                <a:cs typeface="+mn-cs"/>
              </a:rPr>
            </a:br>
            <a:r>
              <a:rPr lang="hu-HU" sz="3600" dirty="0">
                <a:solidFill>
                  <a:schemeClr val="tx1"/>
                </a:solidFill>
                <a:ea typeface="+mn-ea"/>
                <a:cs typeface="+mn-cs"/>
              </a:rPr>
              <a:t>(Kísérletek az abszolutizmus bevezetésére </a:t>
            </a:r>
            <a:r>
              <a:rPr lang="hu-HU" sz="2400" dirty="0">
                <a:solidFill>
                  <a:schemeClr val="tx1"/>
                </a:solidFill>
                <a:ea typeface="+mn-ea"/>
                <a:cs typeface="+mn-cs"/>
              </a:rPr>
              <a:t>[17-19. század] </a:t>
            </a:r>
            <a:r>
              <a:rPr lang="hu-HU" sz="3600" dirty="0">
                <a:solidFill>
                  <a:schemeClr val="tx1"/>
                </a:solidFill>
                <a:ea typeface="+mn-ea"/>
                <a:cs typeface="+mn-cs"/>
              </a:rPr>
              <a:t>)</a:t>
            </a:r>
            <a:r>
              <a:rPr lang="hu-HU" sz="3600" dirty="0">
                <a:solidFill>
                  <a:srgbClr val="FFFF00"/>
                </a:solidFill>
                <a:ea typeface="+mn-ea"/>
                <a:cs typeface="+mn-cs"/>
              </a:rPr>
              <a:t/>
            </a:r>
            <a:br>
              <a:rPr lang="hu-HU" sz="3600" dirty="0">
                <a:solidFill>
                  <a:srgbClr val="FFFF00"/>
                </a:solidFill>
                <a:ea typeface="+mn-ea"/>
                <a:cs typeface="+mn-cs"/>
              </a:rPr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88686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07368" y="476672"/>
            <a:ext cx="11665296" cy="2722563"/>
          </a:xfrm>
        </p:spPr>
        <p:txBody>
          <a:bodyPr/>
          <a:lstStyle/>
          <a:p>
            <a:pPr eaLnBrk="1" hangingPunct="1"/>
            <a:r>
              <a:rPr lang="hu-HU" altLang="hu-HU" sz="5400" dirty="0" smtClean="0">
                <a:solidFill>
                  <a:schemeClr val="tx1"/>
                </a:solidFill>
              </a:rPr>
              <a:t>2.2. A </a:t>
            </a:r>
            <a:r>
              <a:rPr lang="hu-HU" altLang="hu-HU" sz="5400" dirty="0">
                <a:solidFill>
                  <a:schemeClr val="tx1"/>
                </a:solidFill>
              </a:rPr>
              <a:t>magyar keresztény államalapítás és Európa</a:t>
            </a:r>
          </a:p>
        </p:txBody>
      </p:sp>
    </p:spTree>
    <p:extLst>
      <p:ext uri="{BB962C8B-B14F-4D97-AF65-F5344CB8AC3E}">
        <p14:creationId xmlns:p14="http://schemas.microsoft.com/office/powerpoint/2010/main" val="2881388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1" y="274639"/>
            <a:ext cx="4475163" cy="850900"/>
          </a:xfrm>
        </p:spPr>
        <p:txBody>
          <a:bodyPr/>
          <a:lstStyle/>
          <a:p>
            <a:pPr eaLnBrk="1" hangingPunct="1"/>
            <a:r>
              <a:rPr lang="hu-HU" altLang="hu-HU" sz="4800" b="1" dirty="0"/>
              <a:t>Európa régiói</a:t>
            </a:r>
          </a:p>
        </p:txBody>
      </p:sp>
      <p:sp>
        <p:nvSpPr>
          <p:cNvPr id="103427" name="Oval 3"/>
          <p:cNvSpPr>
            <a:spLocks noChangeArrowheads="1"/>
          </p:cNvSpPr>
          <p:nvPr/>
        </p:nvSpPr>
        <p:spPr bwMode="auto">
          <a:xfrm>
            <a:off x="4727575" y="981076"/>
            <a:ext cx="2592388" cy="2447925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8" rIns="91430" bIns="4571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900">
              <a:solidFill>
                <a:srgbClr val="000000"/>
              </a:solidFill>
            </a:endParaRPr>
          </a:p>
        </p:txBody>
      </p:sp>
      <p:sp>
        <p:nvSpPr>
          <p:cNvPr id="103428" name="Oval 4"/>
          <p:cNvSpPr>
            <a:spLocks noChangeArrowheads="1"/>
          </p:cNvSpPr>
          <p:nvPr/>
        </p:nvSpPr>
        <p:spPr bwMode="auto">
          <a:xfrm>
            <a:off x="6167441" y="1557340"/>
            <a:ext cx="2592387" cy="2447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8" rIns="91430" bIns="4571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900">
              <a:solidFill>
                <a:srgbClr val="000000"/>
              </a:solidFill>
            </a:endParaRPr>
          </a:p>
        </p:txBody>
      </p:sp>
      <p:sp>
        <p:nvSpPr>
          <p:cNvPr id="103429" name="Oval 5"/>
          <p:cNvSpPr>
            <a:spLocks noChangeArrowheads="1"/>
          </p:cNvSpPr>
          <p:nvPr/>
        </p:nvSpPr>
        <p:spPr bwMode="auto">
          <a:xfrm>
            <a:off x="4872041" y="3573464"/>
            <a:ext cx="2592387" cy="2447925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8" rIns="91430" bIns="4571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900">
              <a:solidFill>
                <a:srgbClr val="000000"/>
              </a:solidFill>
            </a:endParaRPr>
          </a:p>
        </p:txBody>
      </p:sp>
      <p:sp>
        <p:nvSpPr>
          <p:cNvPr id="103430" name="Oval 6"/>
          <p:cNvSpPr>
            <a:spLocks noChangeArrowheads="1"/>
          </p:cNvSpPr>
          <p:nvPr/>
        </p:nvSpPr>
        <p:spPr bwMode="auto">
          <a:xfrm>
            <a:off x="6311902" y="3141664"/>
            <a:ext cx="2592388" cy="2447925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8" rIns="91430" bIns="4571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900">
              <a:solidFill>
                <a:srgbClr val="000000"/>
              </a:solidFill>
            </a:endParaRPr>
          </a:p>
        </p:txBody>
      </p:sp>
      <p:sp>
        <p:nvSpPr>
          <p:cNvPr id="103431" name="Oval 7"/>
          <p:cNvSpPr>
            <a:spLocks noChangeArrowheads="1"/>
          </p:cNvSpPr>
          <p:nvPr/>
        </p:nvSpPr>
        <p:spPr bwMode="auto">
          <a:xfrm>
            <a:off x="3287717" y="3284540"/>
            <a:ext cx="2592387" cy="2447925"/>
          </a:xfrm>
          <a:prstGeom prst="ellipse">
            <a:avLst/>
          </a:prstGeom>
          <a:solidFill>
            <a:srgbClr val="00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8" rIns="91430" bIns="4571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900">
              <a:solidFill>
                <a:srgbClr val="000000"/>
              </a:solidFill>
            </a:endParaRPr>
          </a:p>
        </p:txBody>
      </p:sp>
      <p:sp>
        <p:nvSpPr>
          <p:cNvPr id="103432" name="Oval 8"/>
          <p:cNvSpPr>
            <a:spLocks noChangeArrowheads="1"/>
          </p:cNvSpPr>
          <p:nvPr/>
        </p:nvSpPr>
        <p:spPr bwMode="auto">
          <a:xfrm>
            <a:off x="3216275" y="1844676"/>
            <a:ext cx="2592388" cy="2447925"/>
          </a:xfrm>
          <a:prstGeom prst="ellipse">
            <a:avLst/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8" rIns="91430" bIns="4571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900">
              <a:solidFill>
                <a:srgbClr val="000000"/>
              </a:solidFill>
            </a:endParaRPr>
          </a:p>
        </p:txBody>
      </p:sp>
      <p:sp>
        <p:nvSpPr>
          <p:cNvPr id="103433" name="Oval 9"/>
          <p:cNvSpPr>
            <a:spLocks noChangeArrowheads="1"/>
          </p:cNvSpPr>
          <p:nvPr/>
        </p:nvSpPr>
        <p:spPr bwMode="auto">
          <a:xfrm>
            <a:off x="4440246" y="1773246"/>
            <a:ext cx="3095625" cy="28082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8" rIns="91430" bIns="4571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900">
              <a:solidFill>
                <a:srgbClr val="000000"/>
              </a:solidFill>
            </a:endParaRPr>
          </a:p>
        </p:txBody>
      </p:sp>
      <p:sp>
        <p:nvSpPr>
          <p:cNvPr id="103434" name="Line 10"/>
          <p:cNvSpPr>
            <a:spLocks noChangeShapeType="1"/>
          </p:cNvSpPr>
          <p:nvPr/>
        </p:nvSpPr>
        <p:spPr bwMode="auto">
          <a:xfrm>
            <a:off x="6024563" y="1844682"/>
            <a:ext cx="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8" rIns="91430" bIns="45718"/>
          <a:lstStyle/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103435" name="Text Box 11"/>
          <p:cNvSpPr txBox="1">
            <a:spLocks noChangeArrowheads="1"/>
          </p:cNvSpPr>
          <p:nvPr/>
        </p:nvSpPr>
        <p:spPr bwMode="auto">
          <a:xfrm>
            <a:off x="4656139" y="2420942"/>
            <a:ext cx="1295400" cy="1554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900">
                <a:solidFill>
                  <a:srgbClr val="000000"/>
                </a:solidFill>
              </a:rPr>
              <a:t>Nyugati frank birodalom (~Francia-ország)</a:t>
            </a:r>
          </a:p>
        </p:txBody>
      </p:sp>
      <p:sp>
        <p:nvSpPr>
          <p:cNvPr id="103436" name="Text Box 12"/>
          <p:cNvSpPr txBox="1">
            <a:spLocks noChangeArrowheads="1"/>
          </p:cNvSpPr>
          <p:nvPr/>
        </p:nvSpPr>
        <p:spPr bwMode="auto">
          <a:xfrm>
            <a:off x="6096001" y="2420942"/>
            <a:ext cx="1223963" cy="1846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900">
                <a:solidFill>
                  <a:srgbClr val="000000"/>
                </a:solidFill>
              </a:rPr>
              <a:t>Keleti frank birodalom (~Német-ország)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3287713" y="2420946"/>
            <a:ext cx="1223963" cy="969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900">
                <a:solidFill>
                  <a:srgbClr val="FFFF00"/>
                </a:solidFill>
              </a:rPr>
              <a:t>Nyugati periféria: Anglia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5375275" y="1052519"/>
            <a:ext cx="1511300" cy="969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900">
                <a:solidFill>
                  <a:srgbClr val="FFFF00"/>
                </a:solidFill>
              </a:rPr>
              <a:t>Északi periféria: Skandinávia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7319963" y="1700219"/>
            <a:ext cx="1511300" cy="1554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900">
                <a:solidFill>
                  <a:srgbClr val="000000"/>
                </a:solidFill>
              </a:rPr>
              <a:t>Keleti periféria: Kelet-Közép-Európa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7391401" y="3860807"/>
            <a:ext cx="1009651" cy="384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900">
                <a:solidFill>
                  <a:srgbClr val="000000"/>
                </a:solidFill>
              </a:rPr>
              <a:t>Balkán</a:t>
            </a:r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5591181" y="4941894"/>
            <a:ext cx="1225551" cy="969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hu-HU" sz="1900">
                <a:solidFill>
                  <a:srgbClr val="000000"/>
                </a:solidFill>
              </a:rPr>
              <a:t>Déli periféria: Itália</a:t>
            </a: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3792539" y="4365633"/>
            <a:ext cx="1079500" cy="384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900">
                <a:solidFill>
                  <a:srgbClr val="FFFF00"/>
                </a:solidFill>
              </a:rPr>
              <a:t>Ibéria</a:t>
            </a:r>
          </a:p>
        </p:txBody>
      </p:sp>
      <p:sp>
        <p:nvSpPr>
          <p:cNvPr id="103443" name="Oval 19"/>
          <p:cNvSpPr>
            <a:spLocks noChangeArrowheads="1"/>
          </p:cNvSpPr>
          <p:nvPr/>
        </p:nvSpPr>
        <p:spPr bwMode="auto">
          <a:xfrm>
            <a:off x="1847852" y="5589591"/>
            <a:ext cx="2447925" cy="1268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8" rIns="91430" bIns="4571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900">
              <a:solidFill>
                <a:srgbClr val="000000"/>
              </a:solidFill>
            </a:endParaRPr>
          </a:p>
        </p:txBody>
      </p:sp>
      <p:sp>
        <p:nvSpPr>
          <p:cNvPr id="103444" name="Text Box 20"/>
          <p:cNvSpPr txBox="1">
            <a:spLocks noChangeArrowheads="1"/>
          </p:cNvSpPr>
          <p:nvPr/>
        </p:nvSpPr>
        <p:spPr bwMode="auto">
          <a:xfrm>
            <a:off x="2352683" y="5838830"/>
            <a:ext cx="1439863" cy="969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900">
                <a:solidFill>
                  <a:srgbClr val="000000"/>
                </a:solidFill>
              </a:rPr>
              <a:t>Arab kalifátus centrum</a:t>
            </a:r>
          </a:p>
        </p:txBody>
      </p:sp>
      <p:sp>
        <p:nvSpPr>
          <p:cNvPr id="103445" name="Oval 21"/>
          <p:cNvSpPr>
            <a:spLocks noChangeArrowheads="1"/>
          </p:cNvSpPr>
          <p:nvPr/>
        </p:nvSpPr>
        <p:spPr bwMode="auto">
          <a:xfrm>
            <a:off x="7967670" y="5589594"/>
            <a:ext cx="2232025" cy="1008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8" rIns="91430" bIns="4571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900">
              <a:solidFill>
                <a:srgbClr val="000000"/>
              </a:solidFill>
            </a:endParaRPr>
          </a:p>
        </p:txBody>
      </p:sp>
      <p:sp>
        <p:nvSpPr>
          <p:cNvPr id="103446" name="Text Box 22"/>
          <p:cNvSpPr txBox="1">
            <a:spLocks noChangeArrowheads="1"/>
          </p:cNvSpPr>
          <p:nvPr/>
        </p:nvSpPr>
        <p:spPr bwMode="auto">
          <a:xfrm>
            <a:off x="8472492" y="5876925"/>
            <a:ext cx="1152525" cy="677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900">
                <a:solidFill>
                  <a:srgbClr val="000000"/>
                </a:solidFill>
              </a:rPr>
              <a:t>Bizánc centrum</a:t>
            </a:r>
          </a:p>
        </p:txBody>
      </p:sp>
      <p:sp>
        <p:nvSpPr>
          <p:cNvPr id="103447" name="Oval 23"/>
          <p:cNvSpPr>
            <a:spLocks noChangeArrowheads="1"/>
          </p:cNvSpPr>
          <p:nvPr/>
        </p:nvSpPr>
        <p:spPr bwMode="auto">
          <a:xfrm>
            <a:off x="9120190" y="2636846"/>
            <a:ext cx="1547812" cy="15128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8" rIns="91430" bIns="4571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900">
              <a:solidFill>
                <a:srgbClr val="000000"/>
              </a:solidFill>
            </a:endParaRPr>
          </a:p>
        </p:txBody>
      </p:sp>
      <p:sp>
        <p:nvSpPr>
          <p:cNvPr id="103448" name="Text Box 24"/>
          <p:cNvSpPr txBox="1">
            <a:spLocks noChangeArrowheads="1"/>
          </p:cNvSpPr>
          <p:nvPr/>
        </p:nvSpPr>
        <p:spPr bwMode="auto">
          <a:xfrm>
            <a:off x="9264652" y="3141669"/>
            <a:ext cx="1152525" cy="384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900">
                <a:solidFill>
                  <a:srgbClr val="000000"/>
                </a:solidFill>
              </a:rPr>
              <a:t>Oroszok</a:t>
            </a:r>
          </a:p>
        </p:txBody>
      </p:sp>
      <p:sp>
        <p:nvSpPr>
          <p:cNvPr id="103449" name="AutoShape 25"/>
          <p:cNvSpPr>
            <a:spLocks noChangeArrowheads="1"/>
          </p:cNvSpPr>
          <p:nvPr/>
        </p:nvSpPr>
        <p:spPr bwMode="auto">
          <a:xfrm rot="-1612462">
            <a:off x="6816731" y="1916121"/>
            <a:ext cx="503239" cy="71913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8" rIns="91430" bIns="4571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900">
              <a:solidFill>
                <a:srgbClr val="000000"/>
              </a:solidFill>
            </a:endParaRPr>
          </a:p>
        </p:txBody>
      </p:sp>
      <p:sp>
        <p:nvSpPr>
          <p:cNvPr id="103450" name="AutoShape 26"/>
          <p:cNvSpPr>
            <a:spLocks noChangeArrowheads="1"/>
          </p:cNvSpPr>
          <p:nvPr/>
        </p:nvSpPr>
        <p:spPr bwMode="auto">
          <a:xfrm rot="-10037537">
            <a:off x="6669091" y="5486401"/>
            <a:ext cx="1511300" cy="719139"/>
          </a:xfrm>
          <a:prstGeom prst="rightArrow">
            <a:avLst>
              <a:gd name="adj1" fmla="val 50000"/>
              <a:gd name="adj2" fmla="val 52539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8" rIns="91430" bIns="4571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900">
              <a:solidFill>
                <a:srgbClr val="000000"/>
              </a:solidFill>
            </a:endParaRPr>
          </a:p>
        </p:txBody>
      </p:sp>
      <p:sp>
        <p:nvSpPr>
          <p:cNvPr id="103451" name="AutoShape 27"/>
          <p:cNvSpPr>
            <a:spLocks noChangeArrowheads="1"/>
          </p:cNvSpPr>
          <p:nvPr/>
        </p:nvSpPr>
        <p:spPr bwMode="auto">
          <a:xfrm rot="7663715">
            <a:off x="4979994" y="3968758"/>
            <a:ext cx="503239" cy="71913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8" rIns="91430" bIns="4571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900">
              <a:solidFill>
                <a:srgbClr val="000000"/>
              </a:solidFill>
            </a:endParaRPr>
          </a:p>
        </p:txBody>
      </p:sp>
      <p:sp>
        <p:nvSpPr>
          <p:cNvPr id="103452" name="AutoShape 28"/>
          <p:cNvSpPr>
            <a:spLocks noChangeArrowheads="1"/>
          </p:cNvSpPr>
          <p:nvPr/>
        </p:nvSpPr>
        <p:spPr bwMode="auto">
          <a:xfrm rot="5400000">
            <a:off x="5843594" y="4257682"/>
            <a:ext cx="503239" cy="71913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8" rIns="91430" bIns="4571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900">
              <a:solidFill>
                <a:srgbClr val="000000"/>
              </a:solidFill>
            </a:endParaRPr>
          </a:p>
        </p:txBody>
      </p:sp>
      <p:sp>
        <p:nvSpPr>
          <p:cNvPr id="103453" name="AutoShape 29"/>
          <p:cNvSpPr>
            <a:spLocks noChangeArrowheads="1"/>
          </p:cNvSpPr>
          <p:nvPr/>
        </p:nvSpPr>
        <p:spPr bwMode="auto">
          <a:xfrm rot="10800000">
            <a:off x="4151316" y="2708277"/>
            <a:ext cx="503237" cy="719139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8" rIns="91430" bIns="4571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900">
              <a:solidFill>
                <a:srgbClr val="000000"/>
              </a:solidFill>
            </a:endParaRPr>
          </a:p>
        </p:txBody>
      </p:sp>
      <p:sp>
        <p:nvSpPr>
          <p:cNvPr id="103454" name="AutoShape 30"/>
          <p:cNvSpPr>
            <a:spLocks noChangeArrowheads="1"/>
          </p:cNvSpPr>
          <p:nvPr/>
        </p:nvSpPr>
        <p:spPr bwMode="auto">
          <a:xfrm rot="-5400000">
            <a:off x="5772152" y="1808165"/>
            <a:ext cx="503237" cy="719139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8" rIns="91430" bIns="4571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900">
              <a:solidFill>
                <a:srgbClr val="000000"/>
              </a:solidFill>
            </a:endParaRPr>
          </a:p>
        </p:txBody>
      </p:sp>
      <p:sp>
        <p:nvSpPr>
          <p:cNvPr id="103455" name="AutoShape 31"/>
          <p:cNvSpPr>
            <a:spLocks noChangeArrowheads="1"/>
          </p:cNvSpPr>
          <p:nvPr/>
        </p:nvSpPr>
        <p:spPr bwMode="auto">
          <a:xfrm rot="-4914174">
            <a:off x="8736019" y="4502149"/>
            <a:ext cx="1871663" cy="719139"/>
          </a:xfrm>
          <a:prstGeom prst="rightArrow">
            <a:avLst>
              <a:gd name="adj1" fmla="val 50000"/>
              <a:gd name="adj2" fmla="val 65066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8" rIns="91430" bIns="4571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900">
              <a:solidFill>
                <a:srgbClr val="000000"/>
              </a:solidFill>
            </a:endParaRPr>
          </a:p>
        </p:txBody>
      </p:sp>
      <p:sp>
        <p:nvSpPr>
          <p:cNvPr id="103456" name="AutoShape 32"/>
          <p:cNvSpPr>
            <a:spLocks noChangeArrowheads="1"/>
          </p:cNvSpPr>
          <p:nvPr/>
        </p:nvSpPr>
        <p:spPr bwMode="auto">
          <a:xfrm rot="-7263453">
            <a:off x="7932737" y="5099049"/>
            <a:ext cx="792163" cy="719139"/>
          </a:xfrm>
          <a:prstGeom prst="rightArrow">
            <a:avLst>
              <a:gd name="adj1" fmla="val 50000"/>
              <a:gd name="adj2" fmla="val 27539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8" rIns="91430" bIns="4571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900">
              <a:solidFill>
                <a:srgbClr val="000000"/>
              </a:solidFill>
            </a:endParaRPr>
          </a:p>
        </p:txBody>
      </p:sp>
      <p:sp>
        <p:nvSpPr>
          <p:cNvPr id="103457" name="AutoShape 33"/>
          <p:cNvSpPr>
            <a:spLocks noChangeArrowheads="1"/>
          </p:cNvSpPr>
          <p:nvPr/>
        </p:nvSpPr>
        <p:spPr bwMode="auto">
          <a:xfrm rot="-2727559">
            <a:off x="3053557" y="5136364"/>
            <a:ext cx="863600" cy="719137"/>
          </a:xfrm>
          <a:prstGeom prst="rightArrow">
            <a:avLst>
              <a:gd name="adj1" fmla="val 50000"/>
              <a:gd name="adj2" fmla="val 30022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8" rIns="91430" bIns="4571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900">
              <a:solidFill>
                <a:srgbClr val="000000"/>
              </a:solidFill>
            </a:endParaRPr>
          </a:p>
        </p:txBody>
      </p:sp>
      <p:sp>
        <p:nvSpPr>
          <p:cNvPr id="103458" name="Text Box 34"/>
          <p:cNvSpPr txBox="1">
            <a:spLocks noChangeArrowheads="1"/>
          </p:cNvSpPr>
          <p:nvPr/>
        </p:nvSpPr>
        <p:spPr bwMode="auto">
          <a:xfrm>
            <a:off x="5087946" y="4005269"/>
            <a:ext cx="1944687" cy="384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900">
                <a:solidFill>
                  <a:srgbClr val="FF0000"/>
                </a:solidFill>
              </a:rPr>
              <a:t>Európa-centrum</a:t>
            </a:r>
          </a:p>
        </p:txBody>
      </p:sp>
    </p:spTree>
    <p:extLst>
      <p:ext uri="{BB962C8B-B14F-4D97-AF65-F5344CB8AC3E}">
        <p14:creationId xmlns:p14="http://schemas.microsoft.com/office/powerpoint/2010/main" val="24148981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74827" y="274637"/>
            <a:ext cx="8713788" cy="1354163"/>
          </a:xfrm>
        </p:spPr>
        <p:txBody>
          <a:bodyPr/>
          <a:lstStyle/>
          <a:p>
            <a:pPr eaLnBrk="1" hangingPunct="1"/>
            <a:r>
              <a:rPr lang="hu-HU" altLang="hu-HU" sz="4800" dirty="0">
                <a:solidFill>
                  <a:schemeClr val="tx1"/>
                </a:solidFill>
              </a:rPr>
              <a:t>A megkésettség tényezői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81200" y="2349507"/>
            <a:ext cx="4038600" cy="37766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hu-HU" altLang="hu-HU" sz="2800" dirty="0"/>
              <a:t>Burgund állam: 413</a:t>
            </a:r>
          </a:p>
          <a:p>
            <a:pPr marL="0" indent="0" eaLnBrk="1" hangingPunct="1">
              <a:buNone/>
            </a:pPr>
            <a:r>
              <a:rPr lang="hu-HU" altLang="hu-HU" sz="2800" dirty="0" err="1"/>
              <a:t>Aquitánia</a:t>
            </a:r>
            <a:r>
              <a:rPr lang="hu-HU" altLang="hu-HU" sz="2800" dirty="0"/>
              <a:t> 418</a:t>
            </a:r>
          </a:p>
          <a:p>
            <a:pPr marL="0" indent="0" eaLnBrk="1" hangingPunct="1">
              <a:buNone/>
            </a:pPr>
            <a:r>
              <a:rPr lang="hu-HU" altLang="hu-HU" sz="2800" dirty="0"/>
              <a:t>Száli frank állam 486</a:t>
            </a:r>
          </a:p>
        </p:txBody>
      </p:sp>
      <p:sp>
        <p:nvSpPr>
          <p:cNvPr id="10445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172200" y="2276475"/>
            <a:ext cx="4038600" cy="384968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hu-HU" altLang="hu-HU" sz="2800" dirty="0"/>
              <a:t>Merseburg 933</a:t>
            </a:r>
          </a:p>
          <a:p>
            <a:pPr marL="0" indent="0" eaLnBrk="1" hangingPunct="1">
              <a:buNone/>
            </a:pPr>
            <a:r>
              <a:rPr lang="hu-HU" altLang="hu-HU" sz="2800" dirty="0"/>
              <a:t>Augsburg 955</a:t>
            </a:r>
          </a:p>
          <a:p>
            <a:pPr marL="0" indent="0" eaLnBrk="1" hangingPunct="1">
              <a:buNone/>
            </a:pPr>
            <a:r>
              <a:rPr lang="hu-HU" altLang="hu-HU" sz="2800" dirty="0"/>
              <a:t>Géza a trónon 972</a:t>
            </a:r>
          </a:p>
          <a:p>
            <a:pPr marL="0" indent="0" eaLnBrk="1" hangingPunct="1">
              <a:buNone/>
            </a:pPr>
            <a:r>
              <a:rPr lang="hu-HU" altLang="hu-HU" sz="2800" dirty="0"/>
              <a:t>István koronázása 1000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3863981" y="4797431"/>
            <a:ext cx="3816351" cy="1189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u-HU" sz="7200" dirty="0">
                <a:cs typeface="Arial" charset="0"/>
              </a:rPr>
              <a:t>~</a:t>
            </a:r>
            <a:r>
              <a:rPr lang="hu-HU" altLang="hu-HU" sz="7200" dirty="0"/>
              <a:t>500 év</a:t>
            </a:r>
          </a:p>
        </p:txBody>
      </p:sp>
    </p:spTree>
    <p:extLst>
      <p:ext uri="{BB962C8B-B14F-4D97-AF65-F5344CB8AC3E}">
        <p14:creationId xmlns:p14="http://schemas.microsoft.com/office/powerpoint/2010/main" val="26218259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z="4800" dirty="0">
                <a:solidFill>
                  <a:schemeClr val="tx1"/>
                </a:solidFill>
              </a:rPr>
              <a:t>A megkésettség körülményei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23392" y="1556792"/>
            <a:ext cx="5384800" cy="413305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hu-HU" altLang="hu-HU" sz="2800" b="1" dirty="0"/>
              <a:t>A kialakulás üteme </a:t>
            </a:r>
            <a:r>
              <a:rPr lang="hu-HU" altLang="hu-HU" sz="2800" b="1" dirty="0" smtClean="0"/>
              <a:t>lassú </a:t>
            </a:r>
            <a:endParaRPr lang="hu-HU" altLang="hu-HU" sz="2800" b="1" dirty="0"/>
          </a:p>
          <a:p>
            <a:pPr lvl="1" eaLnBrk="1" hangingPunct="1">
              <a:lnSpc>
                <a:spcPct val="80000"/>
              </a:lnSpc>
            </a:pPr>
            <a:r>
              <a:rPr lang="hu-HU" altLang="hu-HU" sz="2800" dirty="0"/>
              <a:t>Róma szakadása 395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hu-HU" sz="2800" dirty="0"/>
              <a:t>Nyugat Római Birodalom bukása 476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hu-HU" sz="2800" dirty="0"/>
              <a:t>Klodvig száli frank birodalma 486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hu-HU" sz="2800" dirty="0"/>
              <a:t>III. (Kis) Pipin Karoling dinasztia-alapítása 751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hu-HU" sz="2800" dirty="0"/>
              <a:t>Nagy Károly Frank Birodalma 800</a:t>
            </a:r>
          </a:p>
          <a:p>
            <a:pPr lvl="1" algn="ctr" eaLnBrk="1" hangingPunct="1">
              <a:lnSpc>
                <a:spcPct val="80000"/>
              </a:lnSpc>
              <a:buFontTx/>
              <a:buNone/>
            </a:pPr>
            <a:r>
              <a:rPr lang="en-US" altLang="hu-HU" sz="6700" dirty="0" smtClean="0">
                <a:cs typeface="Arial" charset="0"/>
              </a:rPr>
              <a:t>~</a:t>
            </a:r>
            <a:r>
              <a:rPr lang="hu-HU" altLang="hu-HU" sz="6700" dirty="0" smtClean="0"/>
              <a:t> </a:t>
            </a:r>
            <a:r>
              <a:rPr lang="hu-HU" altLang="hu-HU" sz="6700" dirty="0"/>
              <a:t>500 év</a:t>
            </a:r>
            <a:r>
              <a:rPr lang="hu-HU" altLang="hu-HU" sz="2000" dirty="0"/>
              <a:t> 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167438" y="1412879"/>
            <a:ext cx="5257153" cy="2952228"/>
          </a:xfrm>
        </p:spPr>
        <p:txBody>
          <a:bodyPr/>
          <a:lstStyle/>
          <a:p>
            <a:pPr eaLnBrk="1" hangingPunct="1"/>
            <a:r>
              <a:rPr lang="hu-HU" altLang="hu-HU" sz="2800" b="1" dirty="0"/>
              <a:t>A kialakulás üteme </a:t>
            </a:r>
            <a:r>
              <a:rPr lang="hu-HU" altLang="hu-HU" sz="2800" b="1" dirty="0" smtClean="0"/>
              <a:t>erőltetett, gyors</a:t>
            </a:r>
            <a:endParaRPr lang="hu-HU" altLang="hu-HU" sz="2800" b="1" dirty="0"/>
          </a:p>
          <a:p>
            <a:pPr lvl="1" eaLnBrk="1" hangingPunct="1"/>
            <a:r>
              <a:rPr lang="hu-HU" altLang="hu-HU" sz="2800" dirty="0"/>
              <a:t>Német Birodalom 967</a:t>
            </a:r>
          </a:p>
          <a:p>
            <a:pPr lvl="1" eaLnBrk="1" hangingPunct="1"/>
            <a:r>
              <a:rPr lang="hu-HU" altLang="hu-HU" sz="2800" dirty="0"/>
              <a:t>Bizánc / Bulgária provincia 971</a:t>
            </a:r>
          </a:p>
          <a:p>
            <a:pPr lvl="1" eaLnBrk="1" hangingPunct="1"/>
            <a:endParaRPr lang="hu-HU" altLang="hu-HU" sz="2800" dirty="0"/>
          </a:p>
          <a:p>
            <a:pPr lvl="1" eaLnBrk="1" hangingPunct="1">
              <a:spcBef>
                <a:spcPts val="0"/>
              </a:spcBef>
              <a:buFontTx/>
              <a:buNone/>
            </a:pPr>
            <a:endParaRPr lang="hu-HU" altLang="hu-HU" sz="6700" dirty="0" smtClean="0">
              <a:cs typeface="Arial" charset="0"/>
            </a:endParaRPr>
          </a:p>
          <a:p>
            <a:pPr lvl="1" eaLnBrk="1" hangingPunct="1">
              <a:buFontTx/>
              <a:buNone/>
            </a:pPr>
            <a:r>
              <a:rPr lang="en-US" altLang="hu-HU" sz="6700" dirty="0" smtClean="0">
                <a:cs typeface="Arial" charset="0"/>
              </a:rPr>
              <a:t>~</a:t>
            </a:r>
            <a:r>
              <a:rPr lang="hu-HU" altLang="hu-HU" sz="6700" dirty="0"/>
              <a:t>50 év</a:t>
            </a:r>
          </a:p>
        </p:txBody>
      </p:sp>
    </p:spTree>
    <p:extLst>
      <p:ext uri="{BB962C8B-B14F-4D97-AF65-F5344CB8AC3E}">
        <p14:creationId xmlns:p14="http://schemas.microsoft.com/office/powerpoint/2010/main" val="36379673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552" y="260648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sz="4800" dirty="0">
                <a:solidFill>
                  <a:schemeClr val="tx1"/>
                </a:solidFill>
              </a:rPr>
              <a:t>A megkésettség körülményei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1600207"/>
            <a:ext cx="5384800" cy="499715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hu-HU" altLang="hu-HU" dirty="0"/>
              <a:t>A nyugati barbár államoknál:</a:t>
            </a:r>
          </a:p>
          <a:p>
            <a:pPr eaLnBrk="1" hangingPunct="1">
              <a:buFontTx/>
              <a:buNone/>
            </a:pPr>
            <a:r>
              <a:rPr lang="hu-HU" altLang="hu-HU" dirty="0"/>
              <a:t>		Békés</a:t>
            </a:r>
          </a:p>
          <a:p>
            <a:pPr eaLnBrk="1" hangingPunct="1">
              <a:buFontTx/>
              <a:buNone/>
            </a:pPr>
            <a:r>
              <a:rPr lang="hu-HU" altLang="hu-HU" dirty="0"/>
              <a:t>		Modell nélküli</a:t>
            </a:r>
          </a:p>
          <a:p>
            <a:pPr eaLnBrk="1" hangingPunct="1">
              <a:buFontTx/>
              <a:buNone/>
            </a:pPr>
            <a:endParaRPr lang="hu-HU" altLang="hu-HU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hu-HU" altLang="hu-HU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hu-HU" altLang="hu-HU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hu-HU" altLang="hu-HU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hu-HU" altLang="hu-HU" dirty="0"/>
          </a:p>
          <a:p>
            <a:pPr algn="ctr" eaLnBrk="1" hangingPunct="1">
              <a:buFontTx/>
              <a:buNone/>
            </a:pPr>
            <a:r>
              <a:rPr lang="hu-HU" altLang="hu-HU" sz="4000" dirty="0"/>
              <a:t>Szerves fejlődés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172200" y="1600207"/>
            <a:ext cx="5756448" cy="492514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hu-HU" altLang="hu-HU" dirty="0"/>
              <a:t>A magyar államalakulatnál</a:t>
            </a:r>
          </a:p>
          <a:p>
            <a:pPr eaLnBrk="1" hangingPunct="1">
              <a:buFontTx/>
              <a:buNone/>
            </a:pPr>
            <a:r>
              <a:rPr lang="hu-HU" altLang="hu-HU" dirty="0"/>
              <a:t>		Kikényszerített, fenyegetett</a:t>
            </a:r>
          </a:p>
          <a:p>
            <a:pPr eaLnBrk="1" hangingPunct="1">
              <a:buFontTx/>
              <a:buNone/>
            </a:pPr>
            <a:r>
              <a:rPr lang="hu-HU" altLang="hu-HU" dirty="0"/>
              <a:t>		Feudális modell</a:t>
            </a:r>
          </a:p>
          <a:p>
            <a:pPr eaLnBrk="1" hangingPunct="1">
              <a:buFontTx/>
              <a:buNone/>
            </a:pPr>
            <a:endParaRPr lang="hu-HU" altLang="hu-HU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hu-HU" altLang="hu-HU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hu-HU" altLang="hu-HU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hu-HU" altLang="hu-HU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hu-HU" altLang="hu-HU" dirty="0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r>
              <a:rPr lang="hu-HU" altLang="hu-HU" sz="4000" dirty="0"/>
              <a:t>Szervetlen fejlődés</a:t>
            </a:r>
          </a:p>
        </p:txBody>
      </p:sp>
    </p:spTree>
    <p:extLst>
      <p:ext uri="{BB962C8B-B14F-4D97-AF65-F5344CB8AC3E}">
        <p14:creationId xmlns:p14="http://schemas.microsoft.com/office/powerpoint/2010/main" val="6474607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53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>
                <a:solidFill>
                  <a:schemeClr val="tx1"/>
                </a:solidFill>
              </a:rPr>
              <a:t>Centrum és periféria</a:t>
            </a:r>
          </a:p>
        </p:txBody>
      </p:sp>
      <p:sp>
        <p:nvSpPr>
          <p:cNvPr id="69635" name="Oval 3"/>
          <p:cNvSpPr>
            <a:spLocks noChangeArrowheads="1"/>
          </p:cNvSpPr>
          <p:nvPr/>
        </p:nvSpPr>
        <p:spPr bwMode="auto">
          <a:xfrm>
            <a:off x="5375276" y="2565404"/>
            <a:ext cx="3097213" cy="28797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8" rIns="91430" bIns="4571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900">
              <a:solidFill>
                <a:srgbClr val="000000"/>
              </a:solidFill>
            </a:endParaRPr>
          </a:p>
        </p:txBody>
      </p:sp>
      <p:sp>
        <p:nvSpPr>
          <p:cNvPr id="69636" name="Oval 4"/>
          <p:cNvSpPr>
            <a:spLocks noChangeArrowheads="1"/>
          </p:cNvSpPr>
          <p:nvPr/>
        </p:nvSpPr>
        <p:spPr bwMode="auto">
          <a:xfrm>
            <a:off x="2927352" y="2565404"/>
            <a:ext cx="3097213" cy="287972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8" rIns="91430" bIns="4571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900">
              <a:solidFill>
                <a:srgbClr val="000000"/>
              </a:solidFill>
            </a:endParaRP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3503615" y="3500439"/>
            <a:ext cx="15113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2400">
                <a:solidFill>
                  <a:srgbClr val="000000"/>
                </a:solidFill>
              </a:rPr>
              <a:t>Centrum állam(ok)</a:t>
            </a: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6672264" y="3429004"/>
            <a:ext cx="15843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2400">
                <a:solidFill>
                  <a:srgbClr val="FFFFFF"/>
                </a:solidFill>
              </a:rPr>
              <a:t>Szélső nemzetek</a:t>
            </a:r>
          </a:p>
        </p:txBody>
      </p:sp>
      <p:sp>
        <p:nvSpPr>
          <p:cNvPr id="69639" name="AutoShape 7"/>
          <p:cNvSpPr>
            <a:spLocks noChangeArrowheads="1"/>
          </p:cNvSpPr>
          <p:nvPr/>
        </p:nvSpPr>
        <p:spPr bwMode="auto">
          <a:xfrm>
            <a:off x="5087937" y="2276483"/>
            <a:ext cx="1223963" cy="100806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8" rIns="91430" bIns="45718" anchor="ctr"/>
          <a:lstStyle/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4727577" y="1484313"/>
            <a:ext cx="2305051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2400" dirty="0"/>
              <a:t>Modernizáció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4224339" y="5949951"/>
            <a:ext cx="2881312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2400" dirty="0"/>
              <a:t>Utolérési kényszer</a:t>
            </a:r>
          </a:p>
        </p:txBody>
      </p:sp>
      <p:sp>
        <p:nvSpPr>
          <p:cNvPr id="69642" name="AutoShape 10"/>
          <p:cNvSpPr>
            <a:spLocks noChangeArrowheads="1"/>
          </p:cNvSpPr>
          <p:nvPr/>
        </p:nvSpPr>
        <p:spPr bwMode="auto">
          <a:xfrm rot="10611399">
            <a:off x="5087937" y="4724407"/>
            <a:ext cx="1223963" cy="100806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8" rIns="91430" bIns="45718" anchor="ctr"/>
          <a:lstStyle/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9643" name="AutoShape 11"/>
          <p:cNvSpPr>
            <a:spLocks noChangeArrowheads="1"/>
          </p:cNvSpPr>
          <p:nvPr/>
        </p:nvSpPr>
        <p:spPr bwMode="auto">
          <a:xfrm>
            <a:off x="5303839" y="3284540"/>
            <a:ext cx="1079500" cy="1152525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8" rIns="91430" bIns="4571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900">
              <a:solidFill>
                <a:srgbClr val="000000"/>
              </a:solidFill>
            </a:endParaRP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4656146" y="4221163"/>
            <a:ext cx="223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2400">
                <a:solidFill>
                  <a:srgbClr val="0033CC"/>
                </a:solidFill>
              </a:rPr>
              <a:t>megkése</a:t>
            </a:r>
            <a:r>
              <a:rPr lang="hu-HU" altLang="hu-HU" sz="2400">
                <a:solidFill>
                  <a:srgbClr val="FF0000"/>
                </a:solidFill>
              </a:rPr>
              <a:t>ttség</a:t>
            </a:r>
          </a:p>
        </p:txBody>
      </p:sp>
    </p:spTree>
    <p:extLst>
      <p:ext uri="{BB962C8B-B14F-4D97-AF65-F5344CB8AC3E}">
        <p14:creationId xmlns:p14="http://schemas.microsoft.com/office/powerpoint/2010/main" val="879361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44451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dirty="0">
                <a:solidFill>
                  <a:schemeClr val="bg1"/>
                </a:solidFill>
              </a:rPr>
              <a:t>A szervetlen fejlődés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2370139" y="2193925"/>
            <a:ext cx="7300912" cy="457200"/>
          </a:xfrm>
          <a:prstGeom prst="rect">
            <a:avLst/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hu-HU" sz="2400">
                <a:solidFill>
                  <a:srgbClr val="FFFFFF"/>
                </a:solidFill>
              </a:rPr>
              <a:t>2. Ideológia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2401889" y="3125788"/>
            <a:ext cx="7269163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hu-HU" sz="2400">
                <a:solidFill>
                  <a:srgbClr val="000000"/>
                </a:solidFill>
              </a:rPr>
              <a:t>3. Állam, apparátus, hadsereg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2336803" y="4005263"/>
            <a:ext cx="7302500" cy="457200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hu-HU" sz="2400">
                <a:solidFill>
                  <a:srgbClr val="000000"/>
                </a:solidFill>
              </a:rPr>
              <a:t>4. Jog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2336803" y="4868863"/>
            <a:ext cx="73025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hu-HU" sz="2400">
                <a:solidFill>
                  <a:srgbClr val="000000"/>
                </a:solidFill>
              </a:rPr>
              <a:t>5.Társadalom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2370137" y="5876925"/>
            <a:ext cx="7269163" cy="457200"/>
          </a:xfrm>
          <a:prstGeom prst="rect">
            <a:avLst/>
          </a:prstGeom>
          <a:solidFill>
            <a:srgbClr val="CC3300"/>
          </a:solidFill>
          <a:ln>
            <a:noFill/>
          </a:ln>
        </p:spPr>
        <p:txBody>
          <a:bodyPr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hu-HU" sz="2400">
                <a:solidFill>
                  <a:srgbClr val="FFFFFF"/>
                </a:solidFill>
              </a:rPr>
              <a:t>6. Gazdaság</a:t>
            </a:r>
          </a:p>
        </p:txBody>
      </p:sp>
      <p:sp>
        <p:nvSpPr>
          <p:cNvPr id="70666" name="AutoShape 10"/>
          <p:cNvSpPr>
            <a:spLocks noChangeArrowheads="1"/>
          </p:cNvSpPr>
          <p:nvPr/>
        </p:nvSpPr>
        <p:spPr bwMode="auto">
          <a:xfrm>
            <a:off x="5448308" y="4508500"/>
            <a:ext cx="936625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8" rIns="91430" bIns="4571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900">
              <a:solidFill>
                <a:srgbClr val="000000"/>
              </a:solidFill>
            </a:endParaRPr>
          </a:p>
        </p:txBody>
      </p:sp>
      <p:sp>
        <p:nvSpPr>
          <p:cNvPr id="70667" name="AutoShape 11"/>
          <p:cNvSpPr>
            <a:spLocks noChangeArrowheads="1"/>
          </p:cNvSpPr>
          <p:nvPr/>
        </p:nvSpPr>
        <p:spPr bwMode="auto">
          <a:xfrm>
            <a:off x="5448308" y="2693988"/>
            <a:ext cx="936625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8" rIns="91430" bIns="4571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900">
              <a:solidFill>
                <a:srgbClr val="000000"/>
              </a:solidFill>
            </a:endParaRPr>
          </a:p>
        </p:txBody>
      </p:sp>
      <p:sp>
        <p:nvSpPr>
          <p:cNvPr id="70668" name="AutoShape 12"/>
          <p:cNvSpPr>
            <a:spLocks noChangeArrowheads="1"/>
          </p:cNvSpPr>
          <p:nvPr/>
        </p:nvSpPr>
        <p:spPr bwMode="auto">
          <a:xfrm>
            <a:off x="5448308" y="3644900"/>
            <a:ext cx="936625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8" rIns="91430" bIns="4571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900">
              <a:solidFill>
                <a:srgbClr val="000000"/>
              </a:solidFill>
            </a:endParaRPr>
          </a:p>
        </p:txBody>
      </p:sp>
      <p:sp>
        <p:nvSpPr>
          <p:cNvPr id="70669" name="AutoShape 13"/>
          <p:cNvSpPr>
            <a:spLocks noChangeArrowheads="1"/>
          </p:cNvSpPr>
          <p:nvPr/>
        </p:nvSpPr>
        <p:spPr bwMode="auto">
          <a:xfrm>
            <a:off x="5303846" y="5445125"/>
            <a:ext cx="936625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8" rIns="91430" bIns="4571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900">
              <a:solidFill>
                <a:srgbClr val="000000"/>
              </a:solidFill>
            </a:endParaRPr>
          </a:p>
        </p:txBody>
      </p:sp>
      <p:sp>
        <p:nvSpPr>
          <p:cNvPr id="70670" name="AutoShape 14"/>
          <p:cNvSpPr>
            <a:spLocks noChangeArrowheads="1"/>
          </p:cNvSpPr>
          <p:nvPr/>
        </p:nvSpPr>
        <p:spPr bwMode="auto">
          <a:xfrm rot="-5400000">
            <a:off x="-125409" y="3201992"/>
            <a:ext cx="4924425" cy="1123951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8" rIns="91430" bIns="45718" anchor="ctr"/>
          <a:lstStyle/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0671" name="Text Box 15"/>
          <p:cNvSpPr txBox="1">
            <a:spLocks noChangeArrowheads="1"/>
          </p:cNvSpPr>
          <p:nvPr/>
        </p:nvSpPr>
        <p:spPr bwMode="auto">
          <a:xfrm>
            <a:off x="1703388" y="5919794"/>
            <a:ext cx="2692400" cy="830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2400" b="1">
                <a:solidFill>
                  <a:srgbClr val="7030A0"/>
                </a:solidFill>
              </a:rPr>
              <a:t>Diszfunkcionális jelenségek</a:t>
            </a:r>
          </a:p>
        </p:txBody>
      </p:sp>
      <p:sp>
        <p:nvSpPr>
          <p:cNvPr id="2" name="Háromszög 1"/>
          <p:cNvSpPr/>
          <p:nvPr/>
        </p:nvSpPr>
        <p:spPr>
          <a:xfrm>
            <a:off x="2336803" y="981077"/>
            <a:ext cx="7302500" cy="639763"/>
          </a:xfrm>
          <a:prstGeom prst="triangle">
            <a:avLst>
              <a:gd name="adj" fmla="val 4999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anchor="ctr"/>
          <a:lstStyle/>
          <a:p>
            <a:pPr algn="ctr">
              <a:defRPr/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3" name="Szövegdoboz 2"/>
          <p:cNvSpPr txBox="1">
            <a:spLocks noChangeArrowheads="1"/>
          </p:cNvSpPr>
          <p:nvPr/>
        </p:nvSpPr>
        <p:spPr bwMode="auto">
          <a:xfrm>
            <a:off x="5160971" y="1166813"/>
            <a:ext cx="1654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>
                <a:solidFill>
                  <a:srgbClr val="FFFFFF"/>
                </a:solidFill>
              </a:rPr>
              <a:t>1.politika</a:t>
            </a:r>
          </a:p>
        </p:txBody>
      </p:sp>
      <p:sp>
        <p:nvSpPr>
          <p:cNvPr id="5" name="Lefelé nyíl 4"/>
          <p:cNvSpPr/>
          <p:nvPr/>
        </p:nvSpPr>
        <p:spPr>
          <a:xfrm>
            <a:off x="5448306" y="1700213"/>
            <a:ext cx="1011239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anchor="ctr"/>
          <a:lstStyle/>
          <a:p>
            <a:pPr algn="ctr">
              <a:defRPr/>
            </a:pPr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711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z="3600" b="1" dirty="0">
                <a:solidFill>
                  <a:schemeClr val="tx1"/>
                </a:solidFill>
              </a:rPr>
              <a:t>A szervetlen fejlődés (a megkésettség) következményei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95400" y="1700808"/>
            <a:ext cx="11391056" cy="4525963"/>
          </a:xfrm>
        </p:spPr>
        <p:txBody>
          <a:bodyPr/>
          <a:lstStyle/>
          <a:p>
            <a:pPr eaLnBrk="1" hangingPunct="1"/>
            <a:r>
              <a:rPr lang="hu-HU" altLang="hu-HU" sz="2000" b="1" dirty="0"/>
              <a:t>Nincs alternatíva: </a:t>
            </a:r>
            <a:r>
              <a:rPr lang="hu-HU" altLang="hu-HU" sz="2000" dirty="0"/>
              <a:t>az ország követi a</a:t>
            </a:r>
            <a:r>
              <a:rPr lang="hu-HU" altLang="hu-HU" sz="2000" b="1" dirty="0"/>
              <a:t> nyugati modell fejlődését, vagy végzetesen leszakad</a:t>
            </a:r>
            <a:r>
              <a:rPr lang="hu-HU" altLang="hu-HU" sz="2000" dirty="0"/>
              <a:t> </a:t>
            </a:r>
            <a:endParaRPr lang="hu-HU" altLang="hu-HU" sz="2000" dirty="0" smtClean="0"/>
          </a:p>
          <a:p>
            <a:pPr eaLnBrk="1" hangingPunct="1"/>
            <a:r>
              <a:rPr lang="hu-HU" altLang="hu-HU" sz="2000" dirty="0"/>
              <a:t>Magyarország </a:t>
            </a:r>
            <a:r>
              <a:rPr lang="hu-HU" altLang="hu-HU" sz="2000" b="1" dirty="0"/>
              <a:t>kényszerpozíció</a:t>
            </a:r>
            <a:r>
              <a:rPr lang="hu-HU" altLang="hu-HU" sz="2000" dirty="0"/>
              <a:t>ba került  az európai munkamegosztásban. </a:t>
            </a:r>
          </a:p>
          <a:p>
            <a:pPr eaLnBrk="1" hangingPunct="1"/>
            <a:r>
              <a:rPr lang="hu-HU" altLang="hu-HU" sz="2000" dirty="0" smtClean="0"/>
              <a:t>Az ország képtelen </a:t>
            </a:r>
            <a:r>
              <a:rPr lang="hu-HU" altLang="hu-HU" sz="2000" dirty="0"/>
              <a:t>volt komoly ellenállást kifejteni a határainkon </a:t>
            </a:r>
            <a:r>
              <a:rPr lang="hu-HU" altLang="hu-HU" sz="2000" b="1" dirty="0"/>
              <a:t>expanzív igényekkel jelentkező nagyhatalmak</a:t>
            </a:r>
            <a:r>
              <a:rPr lang="hu-HU" altLang="hu-HU" sz="2000" dirty="0"/>
              <a:t>kal </a:t>
            </a:r>
            <a:r>
              <a:rPr lang="hu-HU" altLang="hu-HU" sz="2000" dirty="0" smtClean="0"/>
              <a:t>szemben</a:t>
            </a:r>
          </a:p>
          <a:p>
            <a:pPr eaLnBrk="1" hangingPunct="1"/>
            <a:r>
              <a:rPr lang="hu-HU" altLang="hu-HU" sz="2000" dirty="0" smtClean="0"/>
              <a:t>Következetes</a:t>
            </a:r>
            <a:r>
              <a:rPr lang="hu-HU" altLang="hu-HU" sz="2000" dirty="0"/>
              <a:t>, stabil </a:t>
            </a:r>
            <a:r>
              <a:rPr lang="hu-HU" altLang="hu-HU" sz="2000" b="1" dirty="0"/>
              <a:t>centralizációt végrehajtani nem lehetett</a:t>
            </a:r>
            <a:r>
              <a:rPr lang="hu-HU" altLang="hu-HU" sz="2000" dirty="0"/>
              <a:t>. A központosítás mindig csupán ideiglenes </a:t>
            </a:r>
            <a:r>
              <a:rPr lang="hu-HU" altLang="hu-HU" sz="2000" dirty="0" smtClean="0"/>
              <a:t>volt</a:t>
            </a:r>
          </a:p>
          <a:p>
            <a:pPr eaLnBrk="1" hangingPunct="1"/>
            <a:r>
              <a:rPr lang="hu-HU" altLang="hu-HU" sz="2000" dirty="0"/>
              <a:t>A modellmódosítások a </a:t>
            </a:r>
            <a:r>
              <a:rPr lang="hu-HU" altLang="hu-HU" sz="2000" b="1" dirty="0"/>
              <a:t>modellek eltorzulásá</a:t>
            </a:r>
            <a:r>
              <a:rPr lang="hu-HU" altLang="hu-HU" sz="2000" dirty="0"/>
              <a:t>val, az eredetitől eltérő működéssel jártak, ami </a:t>
            </a:r>
            <a:r>
              <a:rPr lang="hu-HU" altLang="hu-HU" sz="2000" b="1" dirty="0"/>
              <a:t>diszfunkció</a:t>
            </a:r>
            <a:r>
              <a:rPr lang="hu-HU" altLang="hu-HU" sz="2000" dirty="0"/>
              <a:t>t idézett </a:t>
            </a:r>
            <a:r>
              <a:rPr lang="hu-HU" altLang="hu-HU" sz="2000" dirty="0" smtClean="0"/>
              <a:t>elő</a:t>
            </a:r>
          </a:p>
          <a:p>
            <a:pPr eaLnBrk="1" hangingPunct="1"/>
            <a:r>
              <a:rPr lang="hu-HU" altLang="hu-HU" sz="2000" dirty="0" smtClean="0"/>
              <a:t>Mindez </a:t>
            </a:r>
            <a:r>
              <a:rPr lang="hu-HU" altLang="hu-HU" sz="2000" b="1" dirty="0"/>
              <a:t>állandó politikai beavatkozás</a:t>
            </a:r>
            <a:r>
              <a:rPr lang="hu-HU" altLang="hu-HU" sz="2000" dirty="0"/>
              <a:t>t igényelt a kormányzattól </a:t>
            </a:r>
          </a:p>
          <a:p>
            <a:pPr eaLnBrk="1" hangingPunct="1"/>
            <a:r>
              <a:rPr lang="hu-HU" altLang="hu-HU" sz="2000" b="1" dirty="0"/>
              <a:t>Az ideológia </a:t>
            </a:r>
            <a:r>
              <a:rPr lang="hu-HU" altLang="hu-HU" sz="2000" dirty="0"/>
              <a:t>túlsúlyos lett, a </a:t>
            </a:r>
            <a:r>
              <a:rPr lang="hu-HU" altLang="hu-HU" sz="2000" b="1" dirty="0"/>
              <a:t>politikai elem </a:t>
            </a:r>
            <a:r>
              <a:rPr lang="hu-HU" altLang="hu-HU" sz="2000" dirty="0"/>
              <a:t>túlságosan is áthatotta a tudat </a:t>
            </a:r>
            <a:r>
              <a:rPr lang="hu-HU" altLang="hu-HU" sz="2000" dirty="0" smtClean="0"/>
              <a:t>világát</a:t>
            </a:r>
          </a:p>
          <a:p>
            <a:pPr eaLnBrk="1" hangingPunct="1"/>
            <a:r>
              <a:rPr lang="hu-HU" altLang="hu-HU" sz="2000" dirty="0"/>
              <a:t>A zavarok együtt jártak a „</a:t>
            </a:r>
            <a:r>
              <a:rPr lang="hu-HU" altLang="hu-HU" sz="2000" b="1" dirty="0"/>
              <a:t>helyettesítő eszközök</a:t>
            </a:r>
            <a:r>
              <a:rPr lang="hu-HU" altLang="hu-HU" sz="2000" dirty="0"/>
              <a:t>” (pl. a jog) fokozott igénybevételével</a:t>
            </a:r>
          </a:p>
          <a:p>
            <a:pPr eaLnBrk="1" hangingPunct="1"/>
            <a:endParaRPr lang="hu-HU" altLang="hu-HU" sz="2400" dirty="0"/>
          </a:p>
          <a:p>
            <a:pPr eaLnBrk="1" hangingPunct="1"/>
            <a:endParaRPr lang="hu-HU" altLang="hu-HU" sz="2400" dirty="0"/>
          </a:p>
          <a:p>
            <a:pPr eaLnBrk="1" hangingPunct="1"/>
            <a:endParaRPr lang="hu-HU" altLang="hu-HU" sz="2400" dirty="0"/>
          </a:p>
          <a:p>
            <a:pPr eaLnBrk="1" hangingPunct="1"/>
            <a:endParaRPr lang="hu-HU" altLang="hu-HU" sz="2400" dirty="0"/>
          </a:p>
          <a:p>
            <a:pPr eaLnBrk="1" hangingPunct="1"/>
            <a:endParaRPr lang="hu-HU" altLang="hu-HU" sz="2000" dirty="0"/>
          </a:p>
        </p:txBody>
      </p:sp>
    </p:spTree>
    <p:extLst>
      <p:ext uri="{BB962C8B-B14F-4D97-AF65-F5344CB8AC3E}">
        <p14:creationId xmlns:p14="http://schemas.microsoft.com/office/powerpoint/2010/main" val="32183060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4"/>
          <p:cNvSpPr>
            <a:spLocks noGrp="1" noChangeArrowheads="1"/>
          </p:cNvSpPr>
          <p:nvPr>
            <p:ph type="title"/>
          </p:nvPr>
        </p:nvSpPr>
        <p:spPr>
          <a:xfrm>
            <a:off x="1991544" y="1124744"/>
            <a:ext cx="8219256" cy="236227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hu-HU" sz="4800" dirty="0" smtClean="0">
                <a:solidFill>
                  <a:schemeClr val="tx1"/>
                </a:solidFill>
              </a:rPr>
              <a:t>2.3. A  </a:t>
            </a:r>
            <a:r>
              <a:rPr lang="hu-HU" sz="4800" dirty="0">
                <a:solidFill>
                  <a:schemeClr val="tx1"/>
                </a:solidFill>
              </a:rPr>
              <a:t>patrimoniális monarchia modellje(11.sz-15.sz.)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5500" dirty="0">
                <a:solidFill>
                  <a:schemeClr val="tx1"/>
                </a:solidFill>
              </a:rPr>
              <a:t>A patrimoniális monarchia jellemzői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333" indent="-533333" eaLnBrk="1" hangingPunct="1">
              <a:buFontTx/>
              <a:buAutoNum type="arabicPeriod"/>
            </a:pPr>
            <a:r>
              <a:rPr lang="hu-HU" sz="3100" dirty="0"/>
              <a:t>A királyi birtokok hegemóniája</a:t>
            </a:r>
          </a:p>
          <a:p>
            <a:pPr marL="533333" indent="-533333" eaLnBrk="1" hangingPunct="1">
              <a:buFontTx/>
              <a:buAutoNum type="arabicPeriod"/>
            </a:pPr>
            <a:r>
              <a:rPr lang="hu-HU" sz="3100" dirty="0"/>
              <a:t>A király magánjogi tekintélye és hatalma</a:t>
            </a:r>
          </a:p>
          <a:p>
            <a:pPr marL="533333" indent="-533333" eaLnBrk="1" hangingPunct="1">
              <a:buNone/>
            </a:pPr>
            <a:r>
              <a:rPr lang="hu-HU" sz="3100" dirty="0"/>
              <a:t>3. az ispánok a király „</a:t>
            </a:r>
            <a:r>
              <a:rPr lang="hu-HU" sz="3100" dirty="0"/>
              <a:t>magánalkalmazottjai</a:t>
            </a:r>
            <a:r>
              <a:rPr lang="hu-HU" sz="3100" dirty="0"/>
              <a:t>”</a:t>
            </a:r>
          </a:p>
          <a:p>
            <a:pPr marL="533333" indent="-533333" eaLnBrk="1" hangingPunct="1">
              <a:buNone/>
            </a:pPr>
            <a:r>
              <a:rPr lang="hu-HU" sz="3100" dirty="0"/>
              <a:t>4. Az országos méltóságok közvetlen, személyes, az uralkodótól függő, visszavonható tisztségek </a:t>
            </a:r>
          </a:p>
          <a:p>
            <a:pPr marL="533333" indent="-533333" eaLnBrk="1" hangingPunct="1">
              <a:buNone/>
            </a:pPr>
            <a:r>
              <a:rPr lang="hu-HU" sz="3100" dirty="0"/>
              <a:t>5. Nem alakulhattak ki hűbéri </a:t>
            </a:r>
            <a:r>
              <a:rPr lang="hu-HU" sz="3100" dirty="0"/>
              <a:t>viszonyok</a:t>
            </a:r>
            <a:endParaRPr lang="hu-HU" sz="3100" dirty="0"/>
          </a:p>
          <a:p>
            <a:pPr marL="533333" indent="-533333" eaLnBrk="1" hangingPunct="1">
              <a:buNone/>
            </a:pPr>
            <a:r>
              <a:rPr lang="hu-HU" sz="3100" dirty="0"/>
              <a:t>6. Nem alakulhatott ki </a:t>
            </a:r>
            <a:r>
              <a:rPr lang="hu-HU" sz="3100" dirty="0"/>
              <a:t>nyugati értelemben vett territoriális </a:t>
            </a:r>
            <a:r>
              <a:rPr lang="hu-HU" sz="3100" dirty="0"/>
              <a:t>hatalom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5166"/>
            <a:ext cx="10972800" cy="5674113"/>
          </a:xfrm>
        </p:spPr>
        <p:txBody>
          <a:bodyPr/>
          <a:lstStyle/>
          <a:p>
            <a:pPr eaLnBrk="1" hangingPunct="1"/>
            <a:r>
              <a:rPr lang="hu-HU" altLang="hu-HU" sz="7200" dirty="0"/>
              <a:t>1. </a:t>
            </a:r>
            <a:r>
              <a:rPr lang="hu-HU" altLang="hu-HU" sz="7200" dirty="0" smtClean="0"/>
              <a:t>Alapfogalmak</a:t>
            </a:r>
            <a:br>
              <a:rPr lang="hu-HU" altLang="hu-HU" sz="7200" dirty="0" smtClean="0"/>
            </a:br>
            <a:r>
              <a:rPr lang="hu-HU" altLang="hu-HU" sz="3200" dirty="0" smtClean="0"/>
              <a:t>állam</a:t>
            </a:r>
            <a:br>
              <a:rPr lang="hu-HU" altLang="hu-HU" sz="3200" dirty="0" smtClean="0"/>
            </a:br>
            <a:r>
              <a:rPr lang="hu-HU" altLang="hu-HU" sz="3200" dirty="0" smtClean="0"/>
              <a:t>államtörténet</a:t>
            </a:r>
            <a:br>
              <a:rPr lang="hu-HU" altLang="hu-HU" sz="3200" dirty="0" smtClean="0"/>
            </a:br>
            <a:r>
              <a:rPr lang="hu-HU" altLang="hu-HU" sz="3200" dirty="0" smtClean="0"/>
              <a:t>alkotmány</a:t>
            </a:r>
            <a:br>
              <a:rPr lang="hu-HU" altLang="hu-HU" sz="3200" dirty="0" smtClean="0"/>
            </a:br>
            <a:r>
              <a:rPr lang="hu-HU" altLang="hu-HU" sz="3200" dirty="0" smtClean="0"/>
              <a:t>alkotmánytörténet</a:t>
            </a:r>
            <a:br>
              <a:rPr lang="hu-HU" altLang="hu-HU" sz="3200" dirty="0" smtClean="0"/>
            </a:br>
            <a:r>
              <a:rPr lang="hu-HU" altLang="hu-HU" sz="3200" dirty="0" smtClean="0"/>
              <a:t>jog</a:t>
            </a:r>
            <a:br>
              <a:rPr lang="hu-HU" altLang="hu-HU" sz="3200" dirty="0" smtClean="0"/>
            </a:br>
            <a:r>
              <a:rPr lang="hu-HU" altLang="hu-HU" sz="3200" dirty="0" smtClean="0"/>
              <a:t>jogtörténet</a:t>
            </a:r>
            <a:endParaRPr lang="hu-HU" altLang="hu-HU" sz="3200" dirty="0"/>
          </a:p>
        </p:txBody>
      </p:sp>
    </p:spTree>
    <p:extLst>
      <p:ext uri="{BB962C8B-B14F-4D97-AF65-F5344CB8AC3E}">
        <p14:creationId xmlns:p14="http://schemas.microsoft.com/office/powerpoint/2010/main" val="17773557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536" y="274637"/>
            <a:ext cx="8291264" cy="1930227"/>
          </a:xfrm>
        </p:spPr>
        <p:txBody>
          <a:bodyPr/>
          <a:lstStyle/>
          <a:p>
            <a:pPr eaLnBrk="1" hangingPunct="1"/>
            <a:r>
              <a:rPr lang="hu-HU" sz="5500" dirty="0">
                <a:solidFill>
                  <a:schemeClr val="tx1"/>
                </a:solidFill>
              </a:rPr>
              <a:t>A patrimoniális monarchia fogalmai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2063552" y="2132857"/>
            <a:ext cx="8229600" cy="4525963"/>
          </a:xfrm>
        </p:spPr>
        <p:txBody>
          <a:bodyPr/>
          <a:lstStyle/>
          <a:p>
            <a:pPr marL="533333" indent="-533333" eaLnBrk="1" hangingPunct="1">
              <a:buNone/>
            </a:pPr>
            <a:r>
              <a:rPr lang="hu-HU" sz="3100" dirty="0"/>
              <a:t>Patrimonium</a:t>
            </a:r>
          </a:p>
          <a:p>
            <a:pPr marL="533333" indent="-533333" eaLnBrk="1" hangingPunct="1">
              <a:buNone/>
            </a:pPr>
            <a:r>
              <a:rPr lang="hu-HU" sz="3100" dirty="0"/>
              <a:t>Személyes királyság</a:t>
            </a:r>
          </a:p>
          <a:p>
            <a:pPr marL="533333" indent="-533333" eaLnBrk="1" hangingPunct="1">
              <a:buNone/>
            </a:pPr>
            <a:r>
              <a:rPr lang="hu-HU" sz="3100" dirty="0"/>
              <a:t>Curia</a:t>
            </a:r>
          </a:p>
          <a:p>
            <a:pPr marL="533333" indent="-533333" eaLnBrk="1" hangingPunct="1">
              <a:buNone/>
            </a:pPr>
            <a:r>
              <a:rPr lang="hu-HU" sz="3100" dirty="0"/>
              <a:t>Méltóságok</a:t>
            </a:r>
          </a:p>
          <a:p>
            <a:pPr marL="533333" indent="-533333" eaLnBrk="1" hangingPunct="1">
              <a:buNone/>
            </a:pPr>
            <a:r>
              <a:rPr lang="hu-HU" sz="3100" dirty="0"/>
              <a:t>Familiaritás</a:t>
            </a:r>
          </a:p>
          <a:p>
            <a:pPr marL="533333" indent="-533333" eaLnBrk="1" hangingPunct="1">
              <a:buNone/>
            </a:pPr>
            <a:r>
              <a:rPr lang="hu-HU" sz="3100" dirty="0"/>
              <a:t>Vármegyék</a:t>
            </a:r>
          </a:p>
          <a:p>
            <a:pPr marL="533333" indent="-533333" eaLnBrk="1" hangingPunct="1">
              <a:buNone/>
            </a:pPr>
            <a:r>
              <a:rPr lang="hu-HU" sz="3100" dirty="0"/>
              <a:t>Udvarok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hu-HU" dirty="0">
                <a:solidFill>
                  <a:schemeClr val="tx1"/>
                </a:solidFill>
              </a:rPr>
              <a:t>A patrimoniális monarchia szerkezete</a:t>
            </a:r>
          </a:p>
        </p:txBody>
      </p:sp>
      <p:sp>
        <p:nvSpPr>
          <p:cNvPr id="3" name="Ellipszis 2"/>
          <p:cNvSpPr/>
          <p:nvPr/>
        </p:nvSpPr>
        <p:spPr>
          <a:xfrm>
            <a:off x="4799856" y="1772816"/>
            <a:ext cx="2520280" cy="194421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hu-HU"/>
          </a:p>
        </p:txBody>
      </p:sp>
      <p:sp>
        <p:nvSpPr>
          <p:cNvPr id="4" name="Szövegdoboz 3"/>
          <p:cNvSpPr txBox="1"/>
          <p:nvPr/>
        </p:nvSpPr>
        <p:spPr>
          <a:xfrm>
            <a:off x="5375920" y="2492899"/>
            <a:ext cx="1296144" cy="369328"/>
          </a:xfrm>
          <a:prstGeom prst="rect">
            <a:avLst/>
          </a:prstGeom>
          <a:noFill/>
        </p:spPr>
        <p:txBody>
          <a:bodyPr wrap="square" lIns="91430" tIns="45718" rIns="91430" bIns="45718" rtlCol="0">
            <a:spAutoFit/>
          </a:bodyPr>
          <a:lstStyle/>
          <a:p>
            <a:pPr algn="ctr"/>
            <a:r>
              <a:rPr lang="hu-HU" dirty="0">
                <a:solidFill>
                  <a:srgbClr val="FFFF00"/>
                </a:solidFill>
              </a:rPr>
              <a:t>Curia</a:t>
            </a:r>
          </a:p>
        </p:txBody>
      </p:sp>
      <p:sp>
        <p:nvSpPr>
          <p:cNvPr id="5" name="Ellipszis 4"/>
          <p:cNvSpPr/>
          <p:nvPr/>
        </p:nvSpPr>
        <p:spPr>
          <a:xfrm>
            <a:off x="5591944" y="1412776"/>
            <a:ext cx="1080120" cy="10081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5735960" y="1700808"/>
            <a:ext cx="792088" cy="369328"/>
          </a:xfrm>
          <a:prstGeom prst="rect">
            <a:avLst/>
          </a:prstGeom>
          <a:noFill/>
        </p:spPr>
        <p:txBody>
          <a:bodyPr wrap="square" lIns="91430" tIns="45718" rIns="91430" bIns="45718" rtlCol="0">
            <a:spAutoFit/>
          </a:bodyPr>
          <a:lstStyle/>
          <a:p>
            <a:r>
              <a:rPr lang="hu-HU" dirty="0"/>
              <a:t>Király</a:t>
            </a:r>
          </a:p>
        </p:txBody>
      </p:sp>
      <p:sp>
        <p:nvSpPr>
          <p:cNvPr id="7" name="Ellipszis 6"/>
          <p:cNvSpPr/>
          <p:nvPr/>
        </p:nvSpPr>
        <p:spPr>
          <a:xfrm>
            <a:off x="7104112" y="2204864"/>
            <a:ext cx="1080120" cy="1008112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5159896" y="3284984"/>
            <a:ext cx="1080120" cy="10081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hu-HU"/>
          </a:p>
        </p:txBody>
      </p:sp>
      <p:sp>
        <p:nvSpPr>
          <p:cNvPr id="11" name="Szövegdoboz 10"/>
          <p:cNvSpPr txBox="1"/>
          <p:nvPr/>
        </p:nvSpPr>
        <p:spPr>
          <a:xfrm>
            <a:off x="5159896" y="3501018"/>
            <a:ext cx="1296144" cy="646327"/>
          </a:xfrm>
          <a:prstGeom prst="rect">
            <a:avLst/>
          </a:prstGeom>
          <a:noFill/>
        </p:spPr>
        <p:txBody>
          <a:bodyPr wrap="square" lIns="91430" tIns="45718" rIns="91430" bIns="45718" rtlCol="0">
            <a:spAutoFit/>
          </a:bodyPr>
          <a:lstStyle/>
          <a:p>
            <a:r>
              <a:rPr lang="hu-HU" dirty="0"/>
              <a:t>országos méltóság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7248128" y="2420891"/>
            <a:ext cx="936104" cy="369328"/>
          </a:xfrm>
          <a:prstGeom prst="rect">
            <a:avLst/>
          </a:prstGeom>
          <a:noFill/>
        </p:spPr>
        <p:txBody>
          <a:bodyPr wrap="square" lIns="91430" tIns="45718" rIns="91430" bIns="45718" rtlCol="0">
            <a:spAutoFit/>
          </a:bodyPr>
          <a:lstStyle/>
          <a:p>
            <a:r>
              <a:rPr lang="hu-HU" dirty="0"/>
              <a:t>érsek</a:t>
            </a:r>
          </a:p>
        </p:txBody>
      </p:sp>
      <p:sp>
        <p:nvSpPr>
          <p:cNvPr id="13" name="Ellipszis 12"/>
          <p:cNvSpPr/>
          <p:nvPr/>
        </p:nvSpPr>
        <p:spPr>
          <a:xfrm>
            <a:off x="8400256" y="4149080"/>
            <a:ext cx="1080120" cy="1008112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hu-HU"/>
          </a:p>
        </p:txBody>
      </p:sp>
      <p:cxnSp>
        <p:nvCxnSpPr>
          <p:cNvPr id="15" name="Egyenes összekötő nyíllal 14"/>
          <p:cNvCxnSpPr>
            <a:stCxn id="7" idx="5"/>
          </p:cNvCxnSpPr>
          <p:nvPr/>
        </p:nvCxnSpPr>
        <p:spPr>
          <a:xfrm>
            <a:off x="8026055" y="3065341"/>
            <a:ext cx="662236" cy="11557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>
            <a:stCxn id="5" idx="5"/>
          </p:cNvCxnSpPr>
          <p:nvPr/>
        </p:nvCxnSpPr>
        <p:spPr>
          <a:xfrm>
            <a:off x="6513887" y="2273253"/>
            <a:ext cx="1958380" cy="2235867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Szövegdoboz 18"/>
          <p:cNvSpPr txBox="1"/>
          <p:nvPr/>
        </p:nvSpPr>
        <p:spPr>
          <a:xfrm>
            <a:off x="8544272" y="4365110"/>
            <a:ext cx="936104" cy="646327"/>
          </a:xfrm>
          <a:prstGeom prst="rect">
            <a:avLst/>
          </a:prstGeom>
          <a:noFill/>
        </p:spPr>
        <p:txBody>
          <a:bodyPr wrap="square" lIns="91430" tIns="45718" rIns="91430" bIns="45718" rtlCol="0">
            <a:spAutoFit/>
          </a:bodyPr>
          <a:lstStyle/>
          <a:p>
            <a:r>
              <a:rPr lang="hu-HU" dirty="0"/>
              <a:t>egyháznagyok</a:t>
            </a:r>
          </a:p>
        </p:txBody>
      </p:sp>
      <p:sp>
        <p:nvSpPr>
          <p:cNvPr id="20" name="Ellipszis 19"/>
          <p:cNvSpPr/>
          <p:nvPr/>
        </p:nvSpPr>
        <p:spPr>
          <a:xfrm>
            <a:off x="1775520" y="4221088"/>
            <a:ext cx="1080120" cy="1008112"/>
          </a:xfrm>
          <a:prstGeom prst="ellips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hu-HU"/>
          </a:p>
        </p:txBody>
      </p:sp>
      <p:sp>
        <p:nvSpPr>
          <p:cNvPr id="21" name="Ellipszis 20"/>
          <p:cNvSpPr/>
          <p:nvPr/>
        </p:nvSpPr>
        <p:spPr>
          <a:xfrm>
            <a:off x="6384032" y="4221088"/>
            <a:ext cx="1080120" cy="100811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hu-HU"/>
          </a:p>
        </p:txBody>
      </p:sp>
      <p:sp>
        <p:nvSpPr>
          <p:cNvPr id="22" name="Ellipszis 21"/>
          <p:cNvSpPr/>
          <p:nvPr/>
        </p:nvSpPr>
        <p:spPr>
          <a:xfrm>
            <a:off x="4655840" y="4256229"/>
            <a:ext cx="1080120" cy="1008112"/>
          </a:xfrm>
          <a:prstGeom prst="ellipse">
            <a:avLst/>
          </a:prstGeom>
          <a:solidFill>
            <a:srgbClr val="99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hu-HU"/>
          </a:p>
        </p:txBody>
      </p:sp>
      <p:sp>
        <p:nvSpPr>
          <p:cNvPr id="23" name="Szövegdoboz 22"/>
          <p:cNvSpPr txBox="1"/>
          <p:nvPr/>
        </p:nvSpPr>
        <p:spPr>
          <a:xfrm>
            <a:off x="1775520" y="4437118"/>
            <a:ext cx="1152128" cy="646327"/>
          </a:xfrm>
          <a:prstGeom prst="rect">
            <a:avLst/>
          </a:prstGeom>
          <a:noFill/>
        </p:spPr>
        <p:txBody>
          <a:bodyPr wrap="square" lIns="91430" tIns="45718" rIns="91430" bIns="45718" rtlCol="0">
            <a:spAutoFit/>
          </a:bodyPr>
          <a:lstStyle/>
          <a:p>
            <a:pPr algn="ctr"/>
            <a:r>
              <a:rPr lang="hu-HU" dirty="0"/>
              <a:t>nagybirtokosok</a:t>
            </a:r>
          </a:p>
        </p:txBody>
      </p:sp>
      <p:sp>
        <p:nvSpPr>
          <p:cNvPr id="24" name="Szövegdoboz 23"/>
          <p:cNvSpPr txBox="1"/>
          <p:nvPr/>
        </p:nvSpPr>
        <p:spPr>
          <a:xfrm>
            <a:off x="4692494" y="4581128"/>
            <a:ext cx="1008112" cy="369328"/>
          </a:xfrm>
          <a:prstGeom prst="rect">
            <a:avLst/>
          </a:prstGeom>
          <a:noFill/>
        </p:spPr>
        <p:txBody>
          <a:bodyPr wrap="square" lIns="91430" tIns="45718" rIns="91430" bIns="45718" rtlCol="0">
            <a:spAutoFit/>
          </a:bodyPr>
          <a:lstStyle/>
          <a:p>
            <a:r>
              <a:rPr lang="hu-HU" dirty="0">
                <a:solidFill>
                  <a:srgbClr val="FFFF00"/>
                </a:solidFill>
              </a:rPr>
              <a:t>ispánok</a:t>
            </a:r>
          </a:p>
        </p:txBody>
      </p:sp>
      <p:sp>
        <p:nvSpPr>
          <p:cNvPr id="26" name="Szövegdoboz 25"/>
          <p:cNvSpPr txBox="1"/>
          <p:nvPr/>
        </p:nvSpPr>
        <p:spPr>
          <a:xfrm>
            <a:off x="6456040" y="4437122"/>
            <a:ext cx="1008112" cy="646327"/>
          </a:xfrm>
          <a:prstGeom prst="rect">
            <a:avLst/>
          </a:prstGeom>
          <a:noFill/>
        </p:spPr>
        <p:txBody>
          <a:bodyPr wrap="square" lIns="91430" tIns="45718" rIns="91430" bIns="45718" rtlCol="0">
            <a:spAutoFit/>
          </a:bodyPr>
          <a:lstStyle/>
          <a:p>
            <a:pPr algn="ctr"/>
            <a:r>
              <a:rPr lang="hu-HU" dirty="0">
                <a:solidFill>
                  <a:srgbClr val="FFFF00"/>
                </a:solidFill>
              </a:rPr>
              <a:t>udvar-ispánok</a:t>
            </a:r>
          </a:p>
        </p:txBody>
      </p:sp>
      <p:cxnSp>
        <p:nvCxnSpPr>
          <p:cNvPr id="29" name="Egyenes összekötő nyíllal 28"/>
          <p:cNvCxnSpPr>
            <a:stCxn id="5" idx="3"/>
          </p:cNvCxnSpPr>
          <p:nvPr/>
        </p:nvCxnSpPr>
        <p:spPr>
          <a:xfrm flipH="1">
            <a:off x="2783635" y="2273253"/>
            <a:ext cx="2966492" cy="2163859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Egyenes összekötő nyíllal 32"/>
          <p:cNvCxnSpPr/>
          <p:nvPr/>
        </p:nvCxnSpPr>
        <p:spPr>
          <a:xfrm flipH="1">
            <a:off x="4079776" y="2348880"/>
            <a:ext cx="1728192" cy="223224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Egyenes összekötő nyíllal 35"/>
          <p:cNvCxnSpPr/>
          <p:nvPr/>
        </p:nvCxnSpPr>
        <p:spPr>
          <a:xfrm>
            <a:off x="6528048" y="3645024"/>
            <a:ext cx="216024" cy="64807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Ellipszis 39"/>
          <p:cNvSpPr/>
          <p:nvPr/>
        </p:nvSpPr>
        <p:spPr>
          <a:xfrm>
            <a:off x="4223792" y="1628800"/>
            <a:ext cx="1080120" cy="10081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hu-HU"/>
          </a:p>
        </p:txBody>
      </p:sp>
      <p:sp>
        <p:nvSpPr>
          <p:cNvPr id="42" name="Szövegdoboz 41"/>
          <p:cNvSpPr txBox="1"/>
          <p:nvPr/>
        </p:nvSpPr>
        <p:spPr>
          <a:xfrm>
            <a:off x="4223792" y="1844830"/>
            <a:ext cx="1152128" cy="646327"/>
          </a:xfrm>
          <a:prstGeom prst="rect">
            <a:avLst/>
          </a:prstGeom>
          <a:noFill/>
        </p:spPr>
        <p:txBody>
          <a:bodyPr wrap="square" lIns="91430" tIns="45718" rIns="91430" bIns="45718" rtlCol="0">
            <a:spAutoFit/>
          </a:bodyPr>
          <a:lstStyle/>
          <a:p>
            <a:r>
              <a:rPr lang="hu-HU" dirty="0"/>
              <a:t>udvari méltóság</a:t>
            </a:r>
          </a:p>
        </p:txBody>
      </p:sp>
      <p:sp>
        <p:nvSpPr>
          <p:cNvPr id="43" name="Ellipszis 42"/>
          <p:cNvSpPr/>
          <p:nvPr/>
        </p:nvSpPr>
        <p:spPr>
          <a:xfrm>
            <a:off x="1524000" y="6093296"/>
            <a:ext cx="165618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hu-HU"/>
          </a:p>
        </p:txBody>
      </p:sp>
      <p:sp>
        <p:nvSpPr>
          <p:cNvPr id="44" name="Ellipszis 43"/>
          <p:cNvSpPr/>
          <p:nvPr/>
        </p:nvSpPr>
        <p:spPr>
          <a:xfrm>
            <a:off x="5375920" y="6093296"/>
            <a:ext cx="165618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hu-HU"/>
          </a:p>
        </p:txBody>
      </p:sp>
      <p:sp>
        <p:nvSpPr>
          <p:cNvPr id="45" name="Ellipszis 44"/>
          <p:cNvSpPr/>
          <p:nvPr/>
        </p:nvSpPr>
        <p:spPr>
          <a:xfrm>
            <a:off x="7104112" y="6093296"/>
            <a:ext cx="165618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hu-HU"/>
          </a:p>
        </p:txBody>
      </p:sp>
      <p:sp>
        <p:nvSpPr>
          <p:cNvPr id="46" name="Ellipszis 45"/>
          <p:cNvSpPr/>
          <p:nvPr/>
        </p:nvSpPr>
        <p:spPr>
          <a:xfrm>
            <a:off x="8832304" y="6093296"/>
            <a:ext cx="165618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hu-HU"/>
          </a:p>
        </p:txBody>
      </p:sp>
      <p:sp>
        <p:nvSpPr>
          <p:cNvPr id="47" name="Ellipszis 46"/>
          <p:cNvSpPr/>
          <p:nvPr/>
        </p:nvSpPr>
        <p:spPr>
          <a:xfrm>
            <a:off x="3431704" y="6093296"/>
            <a:ext cx="165618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hu-HU"/>
          </a:p>
        </p:txBody>
      </p:sp>
      <p:sp>
        <p:nvSpPr>
          <p:cNvPr id="48" name="Szövegdoboz 47"/>
          <p:cNvSpPr txBox="1"/>
          <p:nvPr/>
        </p:nvSpPr>
        <p:spPr>
          <a:xfrm>
            <a:off x="1703512" y="6237312"/>
            <a:ext cx="1296144" cy="369328"/>
          </a:xfrm>
          <a:prstGeom prst="rect">
            <a:avLst/>
          </a:prstGeom>
          <a:noFill/>
        </p:spPr>
        <p:txBody>
          <a:bodyPr wrap="square" lIns="91430" tIns="45718" rIns="91430" bIns="45718" rtlCol="0">
            <a:spAutoFit/>
          </a:bodyPr>
          <a:lstStyle/>
          <a:p>
            <a:r>
              <a:rPr lang="hu-HU" dirty="0"/>
              <a:t>nagybirtok</a:t>
            </a:r>
          </a:p>
        </p:txBody>
      </p:sp>
      <p:sp>
        <p:nvSpPr>
          <p:cNvPr id="49" name="Szövegdoboz 48"/>
          <p:cNvSpPr txBox="1"/>
          <p:nvPr/>
        </p:nvSpPr>
        <p:spPr>
          <a:xfrm>
            <a:off x="3647728" y="6237312"/>
            <a:ext cx="1296144" cy="369328"/>
          </a:xfrm>
          <a:prstGeom prst="rect">
            <a:avLst/>
          </a:prstGeom>
          <a:noFill/>
        </p:spPr>
        <p:txBody>
          <a:bodyPr wrap="square" lIns="91430" tIns="45718" rIns="91430" bIns="45718" rtlCol="0">
            <a:spAutoFit/>
          </a:bodyPr>
          <a:lstStyle/>
          <a:p>
            <a:r>
              <a:rPr lang="hu-HU" dirty="0"/>
              <a:t>vármegye</a:t>
            </a:r>
          </a:p>
        </p:txBody>
      </p:sp>
      <p:sp>
        <p:nvSpPr>
          <p:cNvPr id="50" name="Szövegdoboz 49"/>
          <p:cNvSpPr txBox="1"/>
          <p:nvPr/>
        </p:nvSpPr>
        <p:spPr>
          <a:xfrm>
            <a:off x="5663952" y="6237315"/>
            <a:ext cx="1152128" cy="369328"/>
          </a:xfrm>
          <a:prstGeom prst="rect">
            <a:avLst/>
          </a:prstGeom>
          <a:noFill/>
        </p:spPr>
        <p:txBody>
          <a:bodyPr wrap="square" lIns="91430" tIns="45718" rIns="91430" bIns="45718" rtlCol="0">
            <a:spAutoFit/>
          </a:bodyPr>
          <a:lstStyle/>
          <a:p>
            <a:pPr algn="ctr"/>
            <a:r>
              <a:rPr lang="hu-HU" dirty="0"/>
              <a:t>vár</a:t>
            </a:r>
          </a:p>
        </p:txBody>
      </p:sp>
      <p:sp>
        <p:nvSpPr>
          <p:cNvPr id="51" name="Szövegdoboz 50"/>
          <p:cNvSpPr txBox="1"/>
          <p:nvPr/>
        </p:nvSpPr>
        <p:spPr>
          <a:xfrm>
            <a:off x="7392144" y="6237312"/>
            <a:ext cx="1152128" cy="369328"/>
          </a:xfrm>
          <a:prstGeom prst="rect">
            <a:avLst/>
          </a:prstGeom>
          <a:noFill/>
        </p:spPr>
        <p:txBody>
          <a:bodyPr wrap="square" lIns="91430" tIns="45718" rIns="91430" bIns="45718" rtlCol="0">
            <a:spAutoFit/>
          </a:bodyPr>
          <a:lstStyle/>
          <a:p>
            <a:r>
              <a:rPr lang="hu-HU" dirty="0"/>
              <a:t>udvarok</a:t>
            </a:r>
          </a:p>
        </p:txBody>
      </p:sp>
      <p:sp>
        <p:nvSpPr>
          <p:cNvPr id="53" name="Szövegdoboz 52"/>
          <p:cNvSpPr txBox="1"/>
          <p:nvPr/>
        </p:nvSpPr>
        <p:spPr>
          <a:xfrm>
            <a:off x="9048328" y="6093306"/>
            <a:ext cx="1224136" cy="646327"/>
          </a:xfrm>
          <a:prstGeom prst="rect">
            <a:avLst/>
          </a:prstGeom>
          <a:noFill/>
        </p:spPr>
        <p:txBody>
          <a:bodyPr wrap="square" lIns="91430" tIns="45718" rIns="91430" bIns="45718" rtlCol="0">
            <a:spAutoFit/>
          </a:bodyPr>
          <a:lstStyle/>
          <a:p>
            <a:r>
              <a:rPr lang="hu-HU" dirty="0"/>
              <a:t>egyházi birtokok</a:t>
            </a:r>
          </a:p>
        </p:txBody>
      </p:sp>
      <p:cxnSp>
        <p:nvCxnSpPr>
          <p:cNvPr id="54" name="Egyenes összekötő nyíllal 53"/>
          <p:cNvCxnSpPr/>
          <p:nvPr/>
        </p:nvCxnSpPr>
        <p:spPr>
          <a:xfrm>
            <a:off x="3719736" y="5229200"/>
            <a:ext cx="288032" cy="86409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Egyenes összekötő nyíllal 54"/>
          <p:cNvCxnSpPr>
            <a:stCxn id="22" idx="5"/>
          </p:cNvCxnSpPr>
          <p:nvPr/>
        </p:nvCxnSpPr>
        <p:spPr>
          <a:xfrm>
            <a:off x="5577783" y="5116706"/>
            <a:ext cx="1742356" cy="1083739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Egyenes összekötő nyíllal 55"/>
          <p:cNvCxnSpPr/>
          <p:nvPr/>
        </p:nvCxnSpPr>
        <p:spPr>
          <a:xfrm>
            <a:off x="7104112" y="5157192"/>
            <a:ext cx="360040" cy="100811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Egyenes összekötő nyíllal 56"/>
          <p:cNvCxnSpPr/>
          <p:nvPr/>
        </p:nvCxnSpPr>
        <p:spPr>
          <a:xfrm>
            <a:off x="9120336" y="5157192"/>
            <a:ext cx="360040" cy="100811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Egyenes összekötő nyíllal 61"/>
          <p:cNvCxnSpPr>
            <a:endCxn id="43" idx="0"/>
          </p:cNvCxnSpPr>
          <p:nvPr/>
        </p:nvCxnSpPr>
        <p:spPr>
          <a:xfrm flipH="1">
            <a:off x="2352095" y="5229200"/>
            <a:ext cx="71500" cy="86409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7"/>
            <a:ext cx="10972800" cy="1571627"/>
          </a:xfrm>
        </p:spPr>
        <p:txBody>
          <a:bodyPr/>
          <a:lstStyle/>
          <a:p>
            <a:pPr eaLnBrk="1" hangingPunct="1"/>
            <a:r>
              <a:rPr lang="hu-HU" sz="5500" dirty="0">
                <a:solidFill>
                  <a:schemeClr val="tx1"/>
                </a:solidFill>
              </a:rPr>
              <a:t>A patrimoniális monarchia felbomlása</a:t>
            </a:r>
          </a:p>
        </p:txBody>
      </p:sp>
      <p:sp>
        <p:nvSpPr>
          <p:cNvPr id="70659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1981200" y="2060577"/>
            <a:ext cx="4038600" cy="446405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dirty="0"/>
              <a:t>Királyi birtokok eladományozása</a:t>
            </a:r>
          </a:p>
          <a:p>
            <a:pPr eaLnBrk="1" hangingPunct="1">
              <a:lnSpc>
                <a:spcPct val="90000"/>
              </a:lnSpc>
            </a:pPr>
            <a:r>
              <a:rPr lang="hu-HU" dirty="0"/>
              <a:t>A király magánjogi tekintélyének megszűnése</a:t>
            </a:r>
          </a:p>
          <a:p>
            <a:pPr eaLnBrk="1" hangingPunct="1">
              <a:lnSpc>
                <a:spcPct val="90000"/>
              </a:lnSpc>
            </a:pPr>
            <a:r>
              <a:rPr lang="hu-HU" dirty="0"/>
              <a:t>Királyi bevételek elapadása</a:t>
            </a:r>
          </a:p>
          <a:p>
            <a:pPr eaLnBrk="1" hangingPunct="1">
              <a:lnSpc>
                <a:spcPct val="90000"/>
              </a:lnSpc>
            </a:pPr>
            <a:r>
              <a:rPr lang="hu-HU" dirty="0"/>
              <a:t>Királyi vármegyerendszer szétesése</a:t>
            </a:r>
          </a:p>
        </p:txBody>
      </p:sp>
      <p:sp>
        <p:nvSpPr>
          <p:cNvPr id="70660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6172200" y="2060577"/>
            <a:ext cx="4038600" cy="4537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dirty="0"/>
              <a:t>Királyi hatalom új bázisának keresése</a:t>
            </a:r>
          </a:p>
          <a:p>
            <a:pPr eaLnBrk="1" hangingPunct="1">
              <a:lnSpc>
                <a:spcPct val="90000"/>
              </a:lnSpc>
            </a:pPr>
            <a:r>
              <a:rPr lang="hu-HU" dirty="0"/>
              <a:t>A király közjogi hatalmának kibontakozása</a:t>
            </a:r>
          </a:p>
          <a:p>
            <a:pPr eaLnBrk="1" hangingPunct="1">
              <a:lnSpc>
                <a:spcPct val="90000"/>
              </a:lnSpc>
            </a:pPr>
            <a:r>
              <a:rPr lang="hu-HU" dirty="0"/>
              <a:t>Modern adórendszer kialakítása</a:t>
            </a:r>
          </a:p>
          <a:p>
            <a:pPr eaLnBrk="1" hangingPunct="1">
              <a:lnSpc>
                <a:spcPct val="90000"/>
              </a:lnSpc>
            </a:pPr>
            <a:r>
              <a:rPr lang="hu-HU" dirty="0"/>
              <a:t>Nemesi vármegyei autonómia kialakulása</a:t>
            </a:r>
          </a:p>
        </p:txBody>
      </p:sp>
      <p:sp>
        <p:nvSpPr>
          <p:cNvPr id="70661" name="AutoShape 6"/>
          <p:cNvSpPr>
            <a:spLocks noChangeArrowheads="1"/>
          </p:cNvSpPr>
          <p:nvPr/>
        </p:nvSpPr>
        <p:spPr bwMode="auto">
          <a:xfrm>
            <a:off x="5808671" y="1916116"/>
            <a:ext cx="358775" cy="720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8" rIns="91430" bIns="45718" anchor="ctr"/>
          <a:lstStyle/>
          <a:p>
            <a:endParaRPr lang="hu-HU"/>
          </a:p>
        </p:txBody>
      </p:sp>
      <p:sp>
        <p:nvSpPr>
          <p:cNvPr id="70662" name="AutoShape 7"/>
          <p:cNvSpPr>
            <a:spLocks noChangeArrowheads="1"/>
          </p:cNvSpPr>
          <p:nvPr/>
        </p:nvSpPr>
        <p:spPr bwMode="auto">
          <a:xfrm>
            <a:off x="5808671" y="2781304"/>
            <a:ext cx="358775" cy="720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8" rIns="91430" bIns="45718" anchor="ctr"/>
          <a:lstStyle/>
          <a:p>
            <a:endParaRPr lang="hu-HU"/>
          </a:p>
        </p:txBody>
      </p:sp>
      <p:sp>
        <p:nvSpPr>
          <p:cNvPr id="70663" name="AutoShape 8"/>
          <p:cNvSpPr>
            <a:spLocks noChangeArrowheads="1"/>
          </p:cNvSpPr>
          <p:nvPr/>
        </p:nvSpPr>
        <p:spPr bwMode="auto">
          <a:xfrm>
            <a:off x="5808671" y="4005264"/>
            <a:ext cx="358775" cy="720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8" rIns="91430" bIns="45718" anchor="ctr"/>
          <a:lstStyle/>
          <a:p>
            <a:endParaRPr lang="hu-HU"/>
          </a:p>
        </p:txBody>
      </p:sp>
      <p:sp>
        <p:nvSpPr>
          <p:cNvPr id="70664" name="AutoShape 9"/>
          <p:cNvSpPr>
            <a:spLocks noChangeArrowheads="1"/>
          </p:cNvSpPr>
          <p:nvPr/>
        </p:nvSpPr>
        <p:spPr bwMode="auto">
          <a:xfrm>
            <a:off x="5808671" y="4868864"/>
            <a:ext cx="358775" cy="720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8" rIns="91430" bIns="45718" anchor="ctr"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536" y="332656"/>
            <a:ext cx="8229600" cy="2592387"/>
          </a:xfrm>
        </p:spPr>
        <p:txBody>
          <a:bodyPr/>
          <a:lstStyle/>
          <a:p>
            <a:pPr eaLnBrk="1" hangingPunct="1"/>
            <a:r>
              <a:rPr lang="hu-HU" sz="5500" dirty="0" smtClean="0">
                <a:solidFill>
                  <a:schemeClr val="tx1"/>
                </a:solidFill>
              </a:rPr>
              <a:t>2.4. A </a:t>
            </a:r>
            <a:r>
              <a:rPr lang="hu-HU" sz="5500" dirty="0">
                <a:solidFill>
                  <a:schemeClr val="tx1"/>
                </a:solidFill>
              </a:rPr>
              <a:t>rendi –képviseleti monarchia modellje</a:t>
            </a:r>
            <a:br>
              <a:rPr lang="hu-HU" sz="5500" dirty="0">
                <a:solidFill>
                  <a:schemeClr val="tx1"/>
                </a:solidFill>
              </a:rPr>
            </a:br>
            <a:r>
              <a:rPr lang="hu-HU" sz="5500" dirty="0">
                <a:solidFill>
                  <a:schemeClr val="tx1"/>
                </a:solidFill>
              </a:rPr>
              <a:t>(15-19.sz.)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5500" dirty="0">
                <a:solidFill>
                  <a:schemeClr val="tx1"/>
                </a:solidFill>
              </a:rPr>
              <a:t>A rend fogalma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431704" y="1556792"/>
            <a:ext cx="5384800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hu-HU" sz="4000" dirty="0"/>
              <a:t>Rend</a:t>
            </a:r>
          </a:p>
          <a:p>
            <a:pPr marL="0" indent="0" eaLnBrk="1" hangingPunct="1">
              <a:buNone/>
            </a:pPr>
            <a:r>
              <a:rPr lang="hu-HU" sz="2400" dirty="0"/>
              <a:t>a </a:t>
            </a:r>
            <a:r>
              <a:rPr lang="hu-HU" sz="2400" dirty="0" smtClean="0"/>
              <a:t>feudális-rendi </a:t>
            </a:r>
            <a:r>
              <a:rPr lang="hu-HU" sz="2400" dirty="0"/>
              <a:t>társadalom lényeges vonásokban azonos jogállású, </a:t>
            </a:r>
          </a:p>
          <a:p>
            <a:pPr marL="0" indent="0" eaLnBrk="1" hangingPunct="1">
              <a:buNone/>
            </a:pPr>
            <a:endParaRPr lang="hu-HU" sz="2400" dirty="0" smtClean="0"/>
          </a:p>
          <a:p>
            <a:pPr marL="0" indent="0" eaLnBrk="1" hangingPunct="1">
              <a:buNone/>
            </a:pPr>
            <a:r>
              <a:rPr lang="hu-HU" sz="2400" dirty="0" smtClean="0"/>
              <a:t>örökletesen </a:t>
            </a:r>
            <a:r>
              <a:rPr lang="hu-HU" sz="2400" dirty="0"/>
              <a:t>kiváltságolt elemeinek csoportja </a:t>
            </a:r>
          </a:p>
          <a:p>
            <a:pPr marL="0" indent="0" eaLnBrk="1" hangingPunct="1">
              <a:buNone/>
            </a:pPr>
            <a:endParaRPr lang="hu-HU" sz="2400" dirty="0" smtClean="0"/>
          </a:p>
          <a:p>
            <a:pPr marL="0" indent="0" eaLnBrk="1" hangingPunct="1">
              <a:buNone/>
            </a:pPr>
            <a:r>
              <a:rPr lang="hu-HU" sz="2400" dirty="0" smtClean="0"/>
              <a:t>melyek </a:t>
            </a:r>
            <a:r>
              <a:rPr lang="hu-HU" sz="2400" dirty="0"/>
              <a:t>érdekeiknek politikai síkon is hangot adnak.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5500" dirty="0">
                <a:solidFill>
                  <a:schemeClr val="tx1"/>
                </a:solidFill>
              </a:rPr>
              <a:t>A rend fogalma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359696" y="1556792"/>
            <a:ext cx="5384800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hu-HU" sz="4000" dirty="0"/>
              <a:t>Rendi jogállás:</a:t>
            </a:r>
          </a:p>
          <a:p>
            <a:pPr eaLnBrk="1" hangingPunct="1">
              <a:buNone/>
            </a:pPr>
            <a:endParaRPr lang="hu-HU" sz="4000" dirty="0"/>
          </a:p>
          <a:p>
            <a:pPr marL="0" indent="0" algn="ctr" eaLnBrk="1" hangingPunct="1">
              <a:buNone/>
            </a:pPr>
            <a:r>
              <a:rPr lang="hu-HU" i="1" dirty="0"/>
              <a:t>gazdasági jogok</a:t>
            </a:r>
          </a:p>
          <a:p>
            <a:pPr marL="0" indent="0" algn="ctr" eaLnBrk="1" hangingPunct="1">
              <a:buNone/>
            </a:pPr>
            <a:r>
              <a:rPr lang="hu-HU" i="1" dirty="0"/>
              <a:t>politikai jogok</a:t>
            </a:r>
          </a:p>
          <a:p>
            <a:pPr marL="0" indent="0" algn="ctr" eaLnBrk="1" hangingPunct="1">
              <a:buNone/>
            </a:pPr>
            <a:r>
              <a:rPr lang="hu-HU" i="1" dirty="0"/>
              <a:t>szabadságjogok</a:t>
            </a:r>
          </a:p>
          <a:p>
            <a:pPr marL="0" indent="0" algn="ctr" eaLnBrk="1" hangingPunct="1">
              <a:buNone/>
            </a:pPr>
            <a:r>
              <a:rPr lang="hu-HU" i="1" dirty="0"/>
              <a:t>jogi jellegű privilégiumok</a:t>
            </a:r>
          </a:p>
          <a:p>
            <a:pPr eaLnBrk="1" hangingPunct="1"/>
            <a:endParaRPr lang="hu-HU" dirty="0">
              <a:solidFill>
                <a:schemeClr val="bg1"/>
              </a:solidFill>
            </a:endParaRPr>
          </a:p>
          <a:p>
            <a:pPr eaLnBrk="1" hangingPunct="1"/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216113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5500" dirty="0">
                <a:solidFill>
                  <a:schemeClr val="tx1"/>
                </a:solidFill>
              </a:rPr>
              <a:t>A rend fogalma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63752" y="1556792"/>
            <a:ext cx="4546848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hu-HU" sz="4000" dirty="0"/>
              <a:t>Rendek Magyarországon</a:t>
            </a:r>
          </a:p>
          <a:p>
            <a:pPr eaLnBrk="1" hangingPunct="1">
              <a:buNone/>
            </a:pPr>
            <a:r>
              <a:rPr lang="hu-HU" sz="3600" dirty="0"/>
              <a:t>		</a:t>
            </a:r>
            <a:r>
              <a:rPr lang="la-Latn" sz="3600" dirty="0"/>
              <a:t>Praelati</a:t>
            </a:r>
          </a:p>
          <a:p>
            <a:pPr eaLnBrk="1" hangingPunct="1">
              <a:buNone/>
            </a:pPr>
            <a:r>
              <a:rPr lang="hu-HU" sz="3600" dirty="0"/>
              <a:t>		</a:t>
            </a:r>
            <a:r>
              <a:rPr lang="la-Latn" sz="3600" dirty="0"/>
              <a:t>Barones</a:t>
            </a:r>
          </a:p>
          <a:p>
            <a:pPr eaLnBrk="1" hangingPunct="1">
              <a:buNone/>
            </a:pPr>
            <a:r>
              <a:rPr lang="hu-HU" sz="3600" dirty="0"/>
              <a:t>		</a:t>
            </a:r>
            <a:r>
              <a:rPr lang="la-Latn" sz="3600" dirty="0"/>
              <a:t>Nobiles</a:t>
            </a:r>
          </a:p>
          <a:p>
            <a:pPr eaLnBrk="1" hangingPunct="1">
              <a:buNone/>
            </a:pPr>
            <a:r>
              <a:rPr lang="hu-HU" sz="3600" dirty="0"/>
              <a:t>		</a:t>
            </a:r>
            <a:r>
              <a:rPr lang="la-Latn" sz="3600" dirty="0"/>
              <a:t>Civites</a:t>
            </a:r>
          </a:p>
        </p:txBody>
      </p:sp>
    </p:spTree>
    <p:extLst>
      <p:ext uri="{BB962C8B-B14F-4D97-AF65-F5344CB8AC3E}">
        <p14:creationId xmlns:p14="http://schemas.microsoft.com/office/powerpoint/2010/main" val="216113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5500" dirty="0">
                <a:solidFill>
                  <a:schemeClr val="tx1"/>
                </a:solidFill>
              </a:rPr>
              <a:t>A rendiség </a:t>
            </a:r>
            <a:r>
              <a:rPr lang="hu-HU" sz="5500" dirty="0">
                <a:solidFill>
                  <a:schemeClr val="tx1"/>
                </a:solidFill>
              </a:rPr>
              <a:t>fogalma</a:t>
            </a:r>
            <a:endParaRPr lang="hu-HU" sz="5500" dirty="0">
              <a:solidFill>
                <a:schemeClr val="tx1"/>
              </a:solidFill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1"/>
            <a:ext cx="8229600" cy="420506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hu-HU" sz="4000" dirty="0"/>
              <a:t>Rendiség</a:t>
            </a:r>
          </a:p>
          <a:p>
            <a:pPr eaLnBrk="1" hangingPunct="1"/>
            <a:r>
              <a:rPr lang="hu-HU" sz="2800" dirty="0"/>
              <a:t>a feudális társadalom azon állapota, </a:t>
            </a:r>
          </a:p>
          <a:p>
            <a:pPr eaLnBrk="1" hangingPunct="1"/>
            <a:r>
              <a:rPr lang="hu-HU" sz="2800" dirty="0"/>
              <a:t>amikor a társadalom felső csoportjai már rendekbe szerveződtek, </a:t>
            </a:r>
          </a:p>
          <a:p>
            <a:pPr eaLnBrk="1" hangingPunct="1"/>
            <a:r>
              <a:rPr lang="hu-HU" sz="2800" dirty="0"/>
              <a:t>a társadalom építkezésének fő alapelveit a rendi megfontolások jellemezték, </a:t>
            </a:r>
          </a:p>
          <a:p>
            <a:pPr eaLnBrk="1" hangingPunct="1">
              <a:spcBef>
                <a:spcPts val="600"/>
              </a:spcBef>
            </a:pPr>
            <a:r>
              <a:rPr lang="hu-HU" sz="2800" dirty="0"/>
              <a:t>a rendek egymás és a királyi hatalom ellen már megpróbálták érvényesíteni közös érdekeiket, megszervezni hatalmukat</a:t>
            </a:r>
            <a:r>
              <a:rPr lang="en-US" sz="4000" dirty="0"/>
              <a:t>. 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216113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5500" dirty="0">
                <a:solidFill>
                  <a:schemeClr val="tx1"/>
                </a:solidFill>
              </a:rPr>
              <a:t>A rendiség fogalmai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81200" y="1600201"/>
            <a:ext cx="7643192" cy="4525963"/>
          </a:xfrm>
        </p:spPr>
        <p:txBody>
          <a:bodyPr/>
          <a:lstStyle/>
          <a:p>
            <a:pPr eaLnBrk="1" hangingPunct="1"/>
            <a:r>
              <a:rPr lang="hu-HU" sz="4000" dirty="0"/>
              <a:t>Rendi dualizmus</a:t>
            </a:r>
          </a:p>
          <a:p>
            <a:pPr eaLnBrk="1" hangingPunct="1"/>
            <a:r>
              <a:rPr lang="hu-HU" dirty="0"/>
              <a:t>a rendek és a központi hatalom között kialakuló alkotmányosan rögzített relatív egyensúly. </a:t>
            </a:r>
          </a:p>
          <a:p>
            <a:pPr eaLnBrk="1" hangingPunct="1"/>
            <a:r>
              <a:rPr lang="hu-HU" dirty="0"/>
              <a:t>a rendek tudomásul veszik a központi hatalom ténykedését, </a:t>
            </a:r>
          </a:p>
          <a:p>
            <a:pPr eaLnBrk="1" hangingPunct="1"/>
            <a:r>
              <a:rPr lang="hu-HU" dirty="0"/>
              <a:t>a királyi hatalom pedig garantálja a rendi intézményeket</a:t>
            </a:r>
          </a:p>
        </p:txBody>
      </p:sp>
    </p:spTree>
    <p:extLst>
      <p:ext uri="{BB962C8B-B14F-4D97-AF65-F5344CB8AC3E}">
        <p14:creationId xmlns:p14="http://schemas.microsoft.com/office/powerpoint/2010/main" val="216113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5500" dirty="0">
                <a:solidFill>
                  <a:schemeClr val="tx1"/>
                </a:solidFill>
              </a:rPr>
              <a:t>A rendiség fogalmai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hu-HU" sz="4000" dirty="0"/>
              <a:t>Rendi alkotmány =</a:t>
            </a:r>
          </a:p>
          <a:p>
            <a:pPr algn="ctr" eaLnBrk="1" hangingPunct="1">
              <a:buNone/>
            </a:pPr>
            <a:r>
              <a:rPr lang="hu-HU" sz="6700" dirty="0"/>
              <a:t>„régi szabadságunk”</a:t>
            </a:r>
          </a:p>
        </p:txBody>
      </p:sp>
    </p:spTree>
    <p:extLst>
      <p:ext uri="{BB962C8B-B14F-4D97-AF65-F5344CB8AC3E}">
        <p14:creationId xmlns:p14="http://schemas.microsoft.com/office/powerpoint/2010/main" val="216113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sz="7200" dirty="0">
                <a:solidFill>
                  <a:schemeClr val="tx1"/>
                </a:solidFill>
              </a:rPr>
              <a:t>Az állam funkciói</a:t>
            </a:r>
          </a:p>
        </p:txBody>
      </p:sp>
      <p:sp>
        <p:nvSpPr>
          <p:cNvPr id="34819" name="Oval 13"/>
          <p:cNvSpPr>
            <a:spLocks noChangeArrowheads="1"/>
          </p:cNvSpPr>
          <p:nvPr/>
        </p:nvSpPr>
        <p:spPr bwMode="auto">
          <a:xfrm>
            <a:off x="4583117" y="2636837"/>
            <a:ext cx="2592387" cy="273685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8" rIns="91430" bIns="4571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900">
              <a:solidFill>
                <a:srgbClr val="000000"/>
              </a:solidFill>
            </a:endParaRPr>
          </a:p>
        </p:txBody>
      </p:sp>
      <p:sp>
        <p:nvSpPr>
          <p:cNvPr id="34820" name="Line 14"/>
          <p:cNvSpPr>
            <a:spLocks noChangeShapeType="1"/>
          </p:cNvSpPr>
          <p:nvPr/>
        </p:nvSpPr>
        <p:spPr bwMode="auto">
          <a:xfrm>
            <a:off x="5880100" y="2636837"/>
            <a:ext cx="0" cy="27368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8" rIns="91430" bIns="45718"/>
          <a:lstStyle/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34821" name="Text Box 15"/>
          <p:cNvSpPr txBox="1">
            <a:spLocks noChangeArrowheads="1"/>
          </p:cNvSpPr>
          <p:nvPr/>
        </p:nvSpPr>
        <p:spPr bwMode="auto">
          <a:xfrm>
            <a:off x="4583117" y="3573465"/>
            <a:ext cx="1296987" cy="677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900" b="1" dirty="0"/>
              <a:t>Szervező funkció</a:t>
            </a:r>
          </a:p>
        </p:txBody>
      </p:sp>
      <p:sp>
        <p:nvSpPr>
          <p:cNvPr id="34822" name="Text Box 16"/>
          <p:cNvSpPr txBox="1">
            <a:spLocks noChangeArrowheads="1"/>
          </p:cNvSpPr>
          <p:nvPr/>
        </p:nvSpPr>
        <p:spPr bwMode="auto">
          <a:xfrm>
            <a:off x="5880104" y="3573467"/>
            <a:ext cx="1152525" cy="677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900" b="1" dirty="0" smtClean="0"/>
              <a:t>Erőszakfunkció</a:t>
            </a:r>
            <a:endParaRPr lang="hu-HU" altLang="hu-HU" sz="1900" b="1" dirty="0"/>
          </a:p>
        </p:txBody>
      </p:sp>
      <p:sp>
        <p:nvSpPr>
          <p:cNvPr id="8205" name="Text Box 27"/>
          <p:cNvSpPr txBox="1">
            <a:spLocks noChangeArrowheads="1"/>
          </p:cNvSpPr>
          <p:nvPr/>
        </p:nvSpPr>
        <p:spPr bwMode="auto">
          <a:xfrm>
            <a:off x="8183569" y="4797433"/>
            <a:ext cx="2089151" cy="384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900" dirty="0"/>
              <a:t>rendfenntartó</a:t>
            </a:r>
          </a:p>
        </p:txBody>
      </p:sp>
      <p:sp>
        <p:nvSpPr>
          <p:cNvPr id="8206" name="Text Box 28"/>
          <p:cNvSpPr txBox="1">
            <a:spLocks noChangeArrowheads="1"/>
          </p:cNvSpPr>
          <p:nvPr/>
        </p:nvSpPr>
        <p:spPr bwMode="auto">
          <a:xfrm>
            <a:off x="7680325" y="2060582"/>
            <a:ext cx="1727200" cy="384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900" dirty="0"/>
              <a:t>hódító</a:t>
            </a:r>
          </a:p>
        </p:txBody>
      </p:sp>
      <p:sp>
        <p:nvSpPr>
          <p:cNvPr id="8207" name="Text Box 29"/>
          <p:cNvSpPr txBox="1">
            <a:spLocks noChangeArrowheads="1"/>
          </p:cNvSpPr>
          <p:nvPr/>
        </p:nvSpPr>
        <p:spPr bwMode="auto">
          <a:xfrm>
            <a:off x="8112127" y="3284545"/>
            <a:ext cx="1511300" cy="384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900" dirty="0"/>
              <a:t>védelmező</a:t>
            </a:r>
          </a:p>
        </p:txBody>
      </p:sp>
      <p:sp>
        <p:nvSpPr>
          <p:cNvPr id="8208" name="Text Box 30"/>
          <p:cNvSpPr txBox="1">
            <a:spLocks noChangeArrowheads="1"/>
          </p:cNvSpPr>
          <p:nvPr/>
        </p:nvSpPr>
        <p:spPr bwMode="auto">
          <a:xfrm>
            <a:off x="7824789" y="5661033"/>
            <a:ext cx="1109595" cy="384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900" dirty="0"/>
              <a:t>elnyomó</a:t>
            </a:r>
          </a:p>
        </p:txBody>
      </p:sp>
      <p:sp>
        <p:nvSpPr>
          <p:cNvPr id="8210" name="Text Box 32"/>
          <p:cNvSpPr txBox="1">
            <a:spLocks noChangeArrowheads="1"/>
          </p:cNvSpPr>
          <p:nvPr/>
        </p:nvSpPr>
        <p:spPr bwMode="auto">
          <a:xfrm>
            <a:off x="1559496" y="4652965"/>
            <a:ext cx="2231457" cy="384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900" dirty="0"/>
              <a:t>termelésszervező</a:t>
            </a:r>
          </a:p>
        </p:txBody>
      </p:sp>
      <p:sp>
        <p:nvSpPr>
          <p:cNvPr id="34835" name="Line 34"/>
          <p:cNvSpPr>
            <a:spLocks noChangeShapeType="1"/>
          </p:cNvSpPr>
          <p:nvPr/>
        </p:nvSpPr>
        <p:spPr bwMode="auto">
          <a:xfrm>
            <a:off x="1703392" y="4005263"/>
            <a:ext cx="2879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8" rIns="91430" bIns="45718"/>
          <a:lstStyle/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34836" name="Line 35"/>
          <p:cNvSpPr>
            <a:spLocks noChangeShapeType="1"/>
          </p:cNvSpPr>
          <p:nvPr/>
        </p:nvSpPr>
        <p:spPr bwMode="auto">
          <a:xfrm>
            <a:off x="7175506" y="4005263"/>
            <a:ext cx="295275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8" rIns="91430" bIns="45718"/>
          <a:lstStyle/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34837" name="Text Box 36"/>
          <p:cNvSpPr txBox="1">
            <a:spLocks noChangeArrowheads="1"/>
          </p:cNvSpPr>
          <p:nvPr/>
        </p:nvSpPr>
        <p:spPr bwMode="auto">
          <a:xfrm>
            <a:off x="1703389" y="3500445"/>
            <a:ext cx="1223963" cy="584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dirty="0"/>
              <a:t>külső</a:t>
            </a:r>
          </a:p>
        </p:txBody>
      </p:sp>
      <p:sp>
        <p:nvSpPr>
          <p:cNvPr id="34838" name="Text Box 37"/>
          <p:cNvSpPr txBox="1">
            <a:spLocks noChangeArrowheads="1"/>
          </p:cNvSpPr>
          <p:nvPr/>
        </p:nvSpPr>
        <p:spPr bwMode="auto">
          <a:xfrm>
            <a:off x="1703389" y="4221169"/>
            <a:ext cx="1441451" cy="584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dirty="0"/>
              <a:t>belső</a:t>
            </a:r>
          </a:p>
        </p:txBody>
      </p:sp>
      <p:sp>
        <p:nvSpPr>
          <p:cNvPr id="8217" name="Text Box 40"/>
          <p:cNvSpPr txBox="1">
            <a:spLocks noChangeArrowheads="1"/>
          </p:cNvSpPr>
          <p:nvPr/>
        </p:nvSpPr>
        <p:spPr bwMode="auto">
          <a:xfrm>
            <a:off x="3143258" y="5373694"/>
            <a:ext cx="1008063" cy="384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900" dirty="0"/>
              <a:t>elosztó</a:t>
            </a:r>
          </a:p>
        </p:txBody>
      </p:sp>
      <p:sp>
        <p:nvSpPr>
          <p:cNvPr id="8218" name="Text Box 41"/>
          <p:cNvSpPr txBox="1">
            <a:spLocks noChangeArrowheads="1"/>
          </p:cNvSpPr>
          <p:nvPr/>
        </p:nvSpPr>
        <p:spPr bwMode="auto">
          <a:xfrm>
            <a:off x="2928147" y="5907240"/>
            <a:ext cx="2303463" cy="677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900" dirty="0"/>
              <a:t>társadalomigazgató- és szervező</a:t>
            </a:r>
          </a:p>
        </p:txBody>
      </p:sp>
      <p:sp>
        <p:nvSpPr>
          <p:cNvPr id="8220" name="Text Box 43"/>
          <p:cNvSpPr txBox="1">
            <a:spLocks noChangeArrowheads="1"/>
          </p:cNvSpPr>
          <p:nvPr/>
        </p:nvSpPr>
        <p:spPr bwMode="auto">
          <a:xfrm>
            <a:off x="2135561" y="2708279"/>
            <a:ext cx="1730004" cy="677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900" dirty="0"/>
              <a:t>nemzetközi kapcsolatok</a:t>
            </a:r>
          </a:p>
        </p:txBody>
      </p:sp>
      <p:sp>
        <p:nvSpPr>
          <p:cNvPr id="8221" name="Text Box 44"/>
          <p:cNvSpPr txBox="1">
            <a:spLocks noChangeArrowheads="1"/>
          </p:cNvSpPr>
          <p:nvPr/>
        </p:nvSpPr>
        <p:spPr bwMode="auto">
          <a:xfrm>
            <a:off x="2855919" y="1773244"/>
            <a:ext cx="1657351" cy="384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900" dirty="0"/>
              <a:t>külgazdaság</a:t>
            </a:r>
          </a:p>
        </p:txBody>
      </p:sp>
    </p:spTree>
    <p:extLst>
      <p:ext uri="{BB962C8B-B14F-4D97-AF65-F5344CB8AC3E}">
        <p14:creationId xmlns:p14="http://schemas.microsoft.com/office/powerpoint/2010/main" val="25059045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5500" dirty="0">
                <a:solidFill>
                  <a:schemeClr val="tx1"/>
                </a:solidFill>
              </a:rPr>
              <a:t>A rendiség fogalmai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z="4000" dirty="0"/>
              <a:t>Rendi monarchia</a:t>
            </a:r>
          </a:p>
          <a:p>
            <a:pPr eaLnBrk="1" hangingPunct="1"/>
            <a:endParaRPr lang="hu-HU" sz="2800" dirty="0"/>
          </a:p>
          <a:p>
            <a:pPr eaLnBrk="1" hangingPunct="1"/>
            <a:r>
              <a:rPr lang="hu-HU" sz="2800" dirty="0"/>
              <a:t>a </a:t>
            </a:r>
            <a:r>
              <a:rPr lang="hu-HU" sz="2800" dirty="0"/>
              <a:t>feudális </a:t>
            </a:r>
            <a:r>
              <a:rPr lang="hu-HU" sz="2800" i="1" dirty="0"/>
              <a:t>állam</a:t>
            </a:r>
            <a:r>
              <a:rPr lang="hu-HU" sz="2800" dirty="0"/>
              <a:t> azon formája, </a:t>
            </a:r>
          </a:p>
          <a:p>
            <a:pPr eaLnBrk="1" hangingPunct="1"/>
            <a:r>
              <a:rPr lang="hu-HU" sz="2800" dirty="0"/>
              <a:t>melynek irányításában már a király mellett a rendek is szerephez jutottak, </a:t>
            </a:r>
          </a:p>
          <a:p>
            <a:pPr eaLnBrk="1" hangingPunct="1"/>
            <a:r>
              <a:rPr lang="hu-HU" sz="2800" dirty="0"/>
              <a:t>s ezzel egy időben háttérbe szorult a patrimoniális monarchia bomlása során megnövekedett hatalmú főúri tanács. </a:t>
            </a:r>
          </a:p>
        </p:txBody>
      </p:sp>
    </p:spTree>
    <p:extLst>
      <p:ext uri="{BB962C8B-B14F-4D97-AF65-F5344CB8AC3E}">
        <p14:creationId xmlns:p14="http://schemas.microsoft.com/office/powerpoint/2010/main" val="216113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5500" dirty="0">
                <a:solidFill>
                  <a:schemeClr val="tx1"/>
                </a:solidFill>
              </a:rPr>
              <a:t>A rendiség fogalmai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z="4000" dirty="0"/>
              <a:t>Rendi képviseleti monarchia</a:t>
            </a:r>
          </a:p>
          <a:p>
            <a:pPr eaLnBrk="1" hangingPunct="1"/>
            <a:endParaRPr lang="hu-HU" sz="2800" dirty="0">
              <a:solidFill>
                <a:schemeClr val="bg1"/>
              </a:solidFill>
            </a:endParaRPr>
          </a:p>
          <a:p>
            <a:pPr eaLnBrk="1" hangingPunct="1"/>
            <a:r>
              <a:rPr lang="hu-HU" sz="2800" dirty="0"/>
              <a:t>A </a:t>
            </a:r>
            <a:r>
              <a:rPr lang="hu-HU" sz="2800" dirty="0"/>
              <a:t>rendek legfontosabb érdekképviseleti szerve a reprezentatív rendi országgyűlés. </a:t>
            </a:r>
          </a:p>
          <a:p>
            <a:pPr eaLnBrk="1" hangingPunct="1"/>
            <a:r>
              <a:rPr lang="hu-HU" sz="2800" dirty="0"/>
              <a:t>A törvényalkotás a diétán zajlik, </a:t>
            </a:r>
          </a:p>
          <a:p>
            <a:pPr eaLnBrk="1" hangingPunct="1"/>
            <a:r>
              <a:rPr lang="hu-HU" sz="2800" dirty="0"/>
              <a:t>a törvény pedig már nem az uralkodó egyoldalú akarat-kijelentése avagy a bárók szűk körű tanácsának döntése, </a:t>
            </a:r>
          </a:p>
          <a:p>
            <a:pPr eaLnBrk="1" hangingPunct="1"/>
            <a:r>
              <a:rPr lang="hu-HU" sz="2800" dirty="0"/>
              <a:t>hanem az elismert rendek által képviselt értékeket tekintetbe vevő </a:t>
            </a:r>
            <a:r>
              <a:rPr lang="hu-HU" sz="2800" i="1" dirty="0"/>
              <a:t>kompromisszum</a:t>
            </a:r>
            <a:r>
              <a:rPr lang="hu-HU" sz="2800" dirty="0"/>
              <a:t>os egyezmény</a:t>
            </a:r>
          </a:p>
        </p:txBody>
      </p:sp>
    </p:spTree>
    <p:extLst>
      <p:ext uri="{BB962C8B-B14F-4D97-AF65-F5344CB8AC3E}">
        <p14:creationId xmlns:p14="http://schemas.microsoft.com/office/powerpoint/2010/main" val="216113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chemeClr val="tx1"/>
                </a:solidFill>
              </a:rPr>
              <a:t>A rendi képviseleti monarchia</a:t>
            </a:r>
            <a:br>
              <a:rPr lang="hu-HU" dirty="0">
                <a:solidFill>
                  <a:schemeClr val="tx1"/>
                </a:solidFill>
              </a:rPr>
            </a:br>
            <a:r>
              <a:rPr lang="hu-HU" dirty="0">
                <a:solidFill>
                  <a:schemeClr val="tx1"/>
                </a:solidFill>
              </a:rPr>
              <a:t>szerkezete</a:t>
            </a:r>
          </a:p>
        </p:txBody>
      </p:sp>
      <p:sp>
        <p:nvSpPr>
          <p:cNvPr id="4" name="Ellipszis 3"/>
          <p:cNvSpPr/>
          <p:nvPr/>
        </p:nvSpPr>
        <p:spPr>
          <a:xfrm>
            <a:off x="7752184" y="1628800"/>
            <a:ext cx="936104" cy="936104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hu-HU">
              <a:solidFill>
                <a:srgbClr val="FFFFFF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4079776" y="2132856"/>
            <a:ext cx="1728192" cy="8640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hu-HU">
              <a:solidFill>
                <a:srgbClr val="FFFFFF"/>
              </a:solidFill>
            </a:endParaRPr>
          </a:p>
        </p:txBody>
      </p:sp>
      <p:cxnSp>
        <p:nvCxnSpPr>
          <p:cNvPr id="7" name="Egyenes összekötő nyíllal 6"/>
          <p:cNvCxnSpPr>
            <a:endCxn id="4" idx="2"/>
          </p:cNvCxnSpPr>
          <p:nvPr/>
        </p:nvCxnSpPr>
        <p:spPr>
          <a:xfrm flipV="1">
            <a:off x="5807968" y="2096855"/>
            <a:ext cx="1944216" cy="32403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H="1">
            <a:off x="5807968" y="2204864"/>
            <a:ext cx="194421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Szövegdoboz 16"/>
          <p:cNvSpPr txBox="1"/>
          <p:nvPr/>
        </p:nvSpPr>
        <p:spPr>
          <a:xfrm>
            <a:off x="7896200" y="1844824"/>
            <a:ext cx="792088" cy="369328"/>
          </a:xfrm>
          <a:prstGeom prst="rect">
            <a:avLst/>
          </a:prstGeom>
          <a:noFill/>
        </p:spPr>
        <p:txBody>
          <a:bodyPr wrap="square" lIns="91430" tIns="45718" rIns="91430" bIns="45718" rtlCol="0">
            <a:spAutoFit/>
          </a:bodyPr>
          <a:lstStyle/>
          <a:p>
            <a:r>
              <a:rPr lang="hu-HU" dirty="0">
                <a:solidFill>
                  <a:srgbClr val="FFFFFF"/>
                </a:solidFill>
              </a:rPr>
              <a:t>Király</a:t>
            </a:r>
          </a:p>
        </p:txBody>
      </p:sp>
      <p:sp>
        <p:nvSpPr>
          <p:cNvPr id="18" name="Szövegdoboz 17"/>
          <p:cNvSpPr txBox="1"/>
          <p:nvPr/>
        </p:nvSpPr>
        <p:spPr>
          <a:xfrm>
            <a:off x="4151784" y="2348880"/>
            <a:ext cx="1656184" cy="369328"/>
          </a:xfrm>
          <a:prstGeom prst="rect">
            <a:avLst/>
          </a:prstGeom>
          <a:noFill/>
        </p:spPr>
        <p:txBody>
          <a:bodyPr wrap="square" lIns="91430" tIns="45718" rIns="91430" bIns="45718" rtlCol="0">
            <a:spAutoFit/>
          </a:bodyPr>
          <a:lstStyle/>
          <a:p>
            <a:r>
              <a:rPr lang="hu-HU" dirty="0">
                <a:solidFill>
                  <a:srgbClr val="000000"/>
                </a:solidFill>
              </a:rPr>
              <a:t>országgyűlés</a:t>
            </a:r>
          </a:p>
        </p:txBody>
      </p:sp>
      <p:sp>
        <p:nvSpPr>
          <p:cNvPr id="19" name="Ellipszis 18"/>
          <p:cNvSpPr/>
          <p:nvPr/>
        </p:nvSpPr>
        <p:spPr>
          <a:xfrm>
            <a:off x="9624392" y="3501008"/>
            <a:ext cx="936104" cy="936104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hu-HU">
              <a:solidFill>
                <a:srgbClr val="FFFFFF"/>
              </a:solidFill>
            </a:endParaRPr>
          </a:p>
        </p:txBody>
      </p:sp>
      <p:sp>
        <p:nvSpPr>
          <p:cNvPr id="20" name="Ellipszis 19"/>
          <p:cNvSpPr/>
          <p:nvPr/>
        </p:nvSpPr>
        <p:spPr>
          <a:xfrm>
            <a:off x="8616280" y="3501008"/>
            <a:ext cx="936104" cy="936104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hu-HU">
              <a:solidFill>
                <a:srgbClr val="FFFFFF"/>
              </a:solidFill>
            </a:endParaRPr>
          </a:p>
        </p:txBody>
      </p:sp>
      <p:sp>
        <p:nvSpPr>
          <p:cNvPr id="21" name="Ellipszis 20"/>
          <p:cNvSpPr/>
          <p:nvPr/>
        </p:nvSpPr>
        <p:spPr>
          <a:xfrm>
            <a:off x="7608168" y="3501008"/>
            <a:ext cx="936104" cy="936104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hu-HU">
              <a:solidFill>
                <a:srgbClr val="FFFFFF"/>
              </a:solidFill>
            </a:endParaRPr>
          </a:p>
        </p:txBody>
      </p:sp>
      <p:sp>
        <p:nvSpPr>
          <p:cNvPr id="22" name="Ellipszis 21"/>
          <p:cNvSpPr/>
          <p:nvPr/>
        </p:nvSpPr>
        <p:spPr>
          <a:xfrm>
            <a:off x="2855640" y="5373216"/>
            <a:ext cx="936104" cy="9361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hu-HU">
              <a:solidFill>
                <a:srgbClr val="FFFFFF"/>
              </a:solidFill>
            </a:endParaRPr>
          </a:p>
        </p:txBody>
      </p:sp>
      <p:sp>
        <p:nvSpPr>
          <p:cNvPr id="23" name="Ellipszis 22"/>
          <p:cNvSpPr/>
          <p:nvPr/>
        </p:nvSpPr>
        <p:spPr>
          <a:xfrm>
            <a:off x="4583832" y="4149080"/>
            <a:ext cx="936104" cy="9361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hu-HU">
              <a:solidFill>
                <a:srgbClr val="FFFFFF"/>
              </a:solidFill>
            </a:endParaRPr>
          </a:p>
        </p:txBody>
      </p:sp>
      <p:sp>
        <p:nvSpPr>
          <p:cNvPr id="24" name="Ellipszis 23"/>
          <p:cNvSpPr/>
          <p:nvPr/>
        </p:nvSpPr>
        <p:spPr>
          <a:xfrm>
            <a:off x="2279576" y="4149080"/>
            <a:ext cx="936104" cy="9361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hu-HU">
              <a:solidFill>
                <a:srgbClr val="FFFFFF"/>
              </a:solidFill>
            </a:endParaRPr>
          </a:p>
        </p:txBody>
      </p:sp>
      <p:sp>
        <p:nvSpPr>
          <p:cNvPr id="25" name="Ellipszis 24"/>
          <p:cNvSpPr/>
          <p:nvPr/>
        </p:nvSpPr>
        <p:spPr>
          <a:xfrm>
            <a:off x="6312024" y="2492896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hu-HU">
              <a:solidFill>
                <a:srgbClr val="FFFFFF"/>
              </a:solidFill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6384032" y="2780928"/>
            <a:ext cx="792088" cy="369328"/>
          </a:xfrm>
          <a:prstGeom prst="rect">
            <a:avLst/>
          </a:prstGeom>
          <a:noFill/>
        </p:spPr>
        <p:txBody>
          <a:bodyPr wrap="square" lIns="91430" tIns="45718" rIns="91430" bIns="45718" rtlCol="0">
            <a:spAutoFit/>
          </a:bodyPr>
          <a:lstStyle/>
          <a:p>
            <a:r>
              <a:rPr lang="hu-HU" dirty="0">
                <a:solidFill>
                  <a:srgbClr val="000000"/>
                </a:solidFill>
              </a:rPr>
              <a:t>nádor</a:t>
            </a:r>
          </a:p>
        </p:txBody>
      </p:sp>
      <p:cxnSp>
        <p:nvCxnSpPr>
          <p:cNvPr id="28" name="Egyenes összekötő nyíllal 27"/>
          <p:cNvCxnSpPr>
            <a:stCxn id="4" idx="3"/>
          </p:cNvCxnSpPr>
          <p:nvPr/>
        </p:nvCxnSpPr>
        <p:spPr>
          <a:xfrm flipH="1">
            <a:off x="7176127" y="2427822"/>
            <a:ext cx="713153" cy="331409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>
            <a:off x="5663961" y="2780928"/>
            <a:ext cx="648071" cy="7200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Szövegdoboz 34"/>
          <p:cNvSpPr txBox="1"/>
          <p:nvPr/>
        </p:nvSpPr>
        <p:spPr>
          <a:xfrm>
            <a:off x="7680176" y="3645029"/>
            <a:ext cx="864096" cy="646327"/>
          </a:xfrm>
          <a:prstGeom prst="rect">
            <a:avLst/>
          </a:prstGeom>
          <a:noFill/>
        </p:spPr>
        <p:txBody>
          <a:bodyPr wrap="square" lIns="91430" tIns="45718" rIns="91430" bIns="45718" rtlCol="0">
            <a:spAutoFit/>
          </a:bodyPr>
          <a:lstStyle/>
          <a:p>
            <a:pPr algn="ctr"/>
            <a:r>
              <a:rPr lang="hu-HU" dirty="0">
                <a:solidFill>
                  <a:srgbClr val="FFFFFF"/>
                </a:solidFill>
              </a:rPr>
              <a:t>kancellár</a:t>
            </a:r>
          </a:p>
        </p:txBody>
      </p:sp>
      <p:sp>
        <p:nvSpPr>
          <p:cNvPr id="36" name="Szövegdoboz 35"/>
          <p:cNvSpPr txBox="1"/>
          <p:nvPr/>
        </p:nvSpPr>
        <p:spPr>
          <a:xfrm>
            <a:off x="8616280" y="3645030"/>
            <a:ext cx="936104" cy="646327"/>
          </a:xfrm>
          <a:prstGeom prst="rect">
            <a:avLst/>
          </a:prstGeom>
          <a:noFill/>
        </p:spPr>
        <p:txBody>
          <a:bodyPr wrap="square" lIns="91430" tIns="45718" rIns="91430" bIns="45718" rtlCol="0">
            <a:spAutoFit/>
          </a:bodyPr>
          <a:lstStyle/>
          <a:p>
            <a:r>
              <a:rPr lang="hu-HU" dirty="0">
                <a:solidFill>
                  <a:srgbClr val="FFFFFF"/>
                </a:solidFill>
              </a:rPr>
              <a:t>tárnokmester</a:t>
            </a:r>
          </a:p>
        </p:txBody>
      </p:sp>
      <p:sp>
        <p:nvSpPr>
          <p:cNvPr id="37" name="Szövegdoboz 36"/>
          <p:cNvSpPr txBox="1"/>
          <p:nvPr/>
        </p:nvSpPr>
        <p:spPr>
          <a:xfrm>
            <a:off x="9624392" y="3645030"/>
            <a:ext cx="899592" cy="646327"/>
          </a:xfrm>
          <a:prstGeom prst="rect">
            <a:avLst/>
          </a:prstGeom>
          <a:noFill/>
        </p:spPr>
        <p:txBody>
          <a:bodyPr wrap="square" lIns="91430" tIns="45718" rIns="91430" bIns="45718" rtlCol="0">
            <a:spAutoFit/>
          </a:bodyPr>
          <a:lstStyle/>
          <a:p>
            <a:pPr algn="ctr"/>
            <a:r>
              <a:rPr lang="hu-HU" dirty="0">
                <a:solidFill>
                  <a:srgbClr val="FFFFFF"/>
                </a:solidFill>
              </a:rPr>
              <a:t>országbíró</a:t>
            </a:r>
          </a:p>
        </p:txBody>
      </p:sp>
      <p:sp>
        <p:nvSpPr>
          <p:cNvPr id="38" name="Szövegdoboz 37"/>
          <p:cNvSpPr txBox="1"/>
          <p:nvPr/>
        </p:nvSpPr>
        <p:spPr>
          <a:xfrm>
            <a:off x="2351584" y="4365109"/>
            <a:ext cx="864096" cy="646327"/>
          </a:xfrm>
          <a:prstGeom prst="rect">
            <a:avLst/>
          </a:prstGeom>
          <a:noFill/>
        </p:spPr>
        <p:txBody>
          <a:bodyPr wrap="square" lIns="91430" tIns="45718" rIns="91430" bIns="45718" rtlCol="0">
            <a:spAutoFit/>
          </a:bodyPr>
          <a:lstStyle/>
          <a:p>
            <a:pPr algn="ctr"/>
            <a:r>
              <a:rPr lang="hu-HU" dirty="0">
                <a:solidFill>
                  <a:srgbClr val="000000"/>
                </a:solidFill>
              </a:rPr>
              <a:t>vármegye</a:t>
            </a:r>
          </a:p>
        </p:txBody>
      </p:sp>
      <p:cxnSp>
        <p:nvCxnSpPr>
          <p:cNvPr id="40" name="Egyenes összekötő nyíllal 39"/>
          <p:cNvCxnSpPr/>
          <p:nvPr/>
        </p:nvCxnSpPr>
        <p:spPr>
          <a:xfrm flipH="1">
            <a:off x="2927648" y="2852936"/>
            <a:ext cx="1333208" cy="13506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Szövegdoboz 40"/>
          <p:cNvSpPr txBox="1"/>
          <p:nvPr/>
        </p:nvSpPr>
        <p:spPr>
          <a:xfrm>
            <a:off x="2927648" y="5517237"/>
            <a:ext cx="864096" cy="646327"/>
          </a:xfrm>
          <a:prstGeom prst="rect">
            <a:avLst/>
          </a:prstGeom>
          <a:noFill/>
        </p:spPr>
        <p:txBody>
          <a:bodyPr wrap="square" lIns="91430" tIns="45718" rIns="91430" bIns="45718" rtlCol="0">
            <a:spAutoFit/>
          </a:bodyPr>
          <a:lstStyle/>
          <a:p>
            <a:pPr algn="ctr"/>
            <a:r>
              <a:rPr lang="hu-HU" dirty="0">
                <a:solidFill>
                  <a:srgbClr val="000000"/>
                </a:solidFill>
              </a:rPr>
              <a:t>földbirtok</a:t>
            </a:r>
          </a:p>
        </p:txBody>
      </p:sp>
      <p:sp>
        <p:nvSpPr>
          <p:cNvPr id="45" name="Ellipszis 44"/>
          <p:cNvSpPr/>
          <p:nvPr/>
        </p:nvSpPr>
        <p:spPr>
          <a:xfrm>
            <a:off x="3359696" y="4149080"/>
            <a:ext cx="936104" cy="9361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hu-HU">
              <a:solidFill>
                <a:srgbClr val="FFFFFF"/>
              </a:solidFill>
            </a:endParaRPr>
          </a:p>
        </p:txBody>
      </p:sp>
      <p:sp>
        <p:nvSpPr>
          <p:cNvPr id="46" name="Ellipszis 45"/>
          <p:cNvSpPr/>
          <p:nvPr/>
        </p:nvSpPr>
        <p:spPr>
          <a:xfrm>
            <a:off x="7464152" y="5445224"/>
            <a:ext cx="936104" cy="936104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hu-HU">
              <a:solidFill>
                <a:srgbClr val="FFFFFF"/>
              </a:solidFill>
            </a:endParaRPr>
          </a:p>
        </p:txBody>
      </p:sp>
      <p:cxnSp>
        <p:nvCxnSpPr>
          <p:cNvPr id="47" name="Egyenes összekötő nyíllal 46"/>
          <p:cNvCxnSpPr/>
          <p:nvPr/>
        </p:nvCxnSpPr>
        <p:spPr>
          <a:xfrm flipV="1">
            <a:off x="2927648" y="2780928"/>
            <a:ext cx="1296144" cy="136815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Szövegdoboz 52"/>
          <p:cNvSpPr txBox="1"/>
          <p:nvPr/>
        </p:nvSpPr>
        <p:spPr>
          <a:xfrm>
            <a:off x="3287688" y="4149086"/>
            <a:ext cx="1080120" cy="646327"/>
          </a:xfrm>
          <a:prstGeom prst="rect">
            <a:avLst/>
          </a:prstGeom>
          <a:noFill/>
        </p:spPr>
        <p:txBody>
          <a:bodyPr wrap="square" lIns="91430" tIns="45718" rIns="91430" bIns="45718" rtlCol="0">
            <a:spAutoFit/>
          </a:bodyPr>
          <a:lstStyle/>
          <a:p>
            <a:pPr algn="ctr"/>
            <a:r>
              <a:rPr lang="hu-HU" dirty="0" err="1">
                <a:solidFill>
                  <a:srgbClr val="000000"/>
                </a:solidFill>
              </a:rPr>
              <a:t>Kiv</a:t>
            </a:r>
            <a:r>
              <a:rPr lang="hu-HU" dirty="0">
                <a:solidFill>
                  <a:srgbClr val="000000"/>
                </a:solidFill>
              </a:rPr>
              <a:t>. kerület</a:t>
            </a:r>
          </a:p>
        </p:txBody>
      </p:sp>
      <p:sp>
        <p:nvSpPr>
          <p:cNvPr id="54" name="Szövegdoboz 53"/>
          <p:cNvSpPr txBox="1"/>
          <p:nvPr/>
        </p:nvSpPr>
        <p:spPr>
          <a:xfrm>
            <a:off x="4655840" y="4293102"/>
            <a:ext cx="936104" cy="646327"/>
          </a:xfrm>
          <a:prstGeom prst="rect">
            <a:avLst/>
          </a:prstGeom>
          <a:noFill/>
        </p:spPr>
        <p:txBody>
          <a:bodyPr wrap="square" lIns="91430" tIns="45718" rIns="91430" bIns="45718" rtlCol="0">
            <a:spAutoFit/>
          </a:bodyPr>
          <a:lstStyle/>
          <a:p>
            <a:r>
              <a:rPr lang="hu-HU" dirty="0" err="1">
                <a:solidFill>
                  <a:srgbClr val="000000"/>
                </a:solidFill>
              </a:rPr>
              <a:t>Sz.kir</a:t>
            </a:r>
            <a:r>
              <a:rPr lang="hu-HU" dirty="0">
                <a:solidFill>
                  <a:srgbClr val="000000"/>
                </a:solidFill>
              </a:rPr>
              <a:t>. város</a:t>
            </a:r>
          </a:p>
        </p:txBody>
      </p:sp>
      <p:cxnSp>
        <p:nvCxnSpPr>
          <p:cNvPr id="56" name="Egyenes összekötő nyíllal 55"/>
          <p:cNvCxnSpPr>
            <a:endCxn id="23" idx="0"/>
          </p:cNvCxnSpPr>
          <p:nvPr/>
        </p:nvCxnSpPr>
        <p:spPr>
          <a:xfrm flipH="1">
            <a:off x="5051887" y="2996952"/>
            <a:ext cx="36004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Egyenes összekötő nyíllal 56"/>
          <p:cNvCxnSpPr/>
          <p:nvPr/>
        </p:nvCxnSpPr>
        <p:spPr>
          <a:xfrm flipH="1">
            <a:off x="3935760" y="2924944"/>
            <a:ext cx="648072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Egyenes összekötő nyíllal 60"/>
          <p:cNvCxnSpPr/>
          <p:nvPr/>
        </p:nvCxnSpPr>
        <p:spPr>
          <a:xfrm flipV="1">
            <a:off x="5087888" y="2996952"/>
            <a:ext cx="72008" cy="115212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Egyenes összekötő nyíllal 65"/>
          <p:cNvCxnSpPr/>
          <p:nvPr/>
        </p:nvCxnSpPr>
        <p:spPr>
          <a:xfrm flipV="1">
            <a:off x="4007768" y="2924944"/>
            <a:ext cx="648072" cy="122413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Egyenes összekötő nyíllal 69"/>
          <p:cNvCxnSpPr/>
          <p:nvPr/>
        </p:nvCxnSpPr>
        <p:spPr>
          <a:xfrm flipH="1">
            <a:off x="8040216" y="2564904"/>
            <a:ext cx="144016" cy="93610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Egyenes összekötő nyíllal 70"/>
          <p:cNvCxnSpPr>
            <a:endCxn id="20" idx="0"/>
          </p:cNvCxnSpPr>
          <p:nvPr/>
        </p:nvCxnSpPr>
        <p:spPr>
          <a:xfrm>
            <a:off x="8472267" y="2492896"/>
            <a:ext cx="612068" cy="100811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Egyenes összekötő nyíllal 71"/>
          <p:cNvCxnSpPr>
            <a:stCxn id="4" idx="5"/>
          </p:cNvCxnSpPr>
          <p:nvPr/>
        </p:nvCxnSpPr>
        <p:spPr>
          <a:xfrm>
            <a:off x="8551206" y="2427822"/>
            <a:ext cx="1289217" cy="1145201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Ellipszis 81"/>
          <p:cNvSpPr/>
          <p:nvPr/>
        </p:nvSpPr>
        <p:spPr>
          <a:xfrm>
            <a:off x="8616280" y="5445224"/>
            <a:ext cx="936104" cy="936104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hu-HU">
              <a:solidFill>
                <a:srgbClr val="FFFFFF"/>
              </a:solidFill>
            </a:endParaRPr>
          </a:p>
        </p:txBody>
      </p:sp>
      <p:sp>
        <p:nvSpPr>
          <p:cNvPr id="83" name="Ellipszis 82"/>
          <p:cNvSpPr/>
          <p:nvPr/>
        </p:nvSpPr>
        <p:spPr>
          <a:xfrm>
            <a:off x="9552384" y="5445224"/>
            <a:ext cx="936104" cy="936104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hu-HU">
              <a:solidFill>
                <a:srgbClr val="FFFFFF"/>
              </a:solidFill>
            </a:endParaRPr>
          </a:p>
        </p:txBody>
      </p:sp>
      <p:cxnSp>
        <p:nvCxnSpPr>
          <p:cNvPr id="84" name="Egyenes összekötő nyíllal 83"/>
          <p:cNvCxnSpPr/>
          <p:nvPr/>
        </p:nvCxnSpPr>
        <p:spPr>
          <a:xfrm>
            <a:off x="8040216" y="4509120"/>
            <a:ext cx="0" cy="93610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Egyenes összekötő nyíllal 84"/>
          <p:cNvCxnSpPr>
            <a:stCxn id="20" idx="4"/>
          </p:cNvCxnSpPr>
          <p:nvPr/>
        </p:nvCxnSpPr>
        <p:spPr>
          <a:xfrm flipH="1">
            <a:off x="9048331" y="4437112"/>
            <a:ext cx="36004" cy="100811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Egyenes összekötő nyíllal 85"/>
          <p:cNvCxnSpPr/>
          <p:nvPr/>
        </p:nvCxnSpPr>
        <p:spPr>
          <a:xfrm flipH="1">
            <a:off x="10020439" y="4509120"/>
            <a:ext cx="36004" cy="100811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Szövegdoboz 91"/>
          <p:cNvSpPr txBox="1"/>
          <p:nvPr/>
        </p:nvSpPr>
        <p:spPr>
          <a:xfrm>
            <a:off x="8184232" y="5661248"/>
            <a:ext cx="2232248" cy="369328"/>
          </a:xfrm>
          <a:prstGeom prst="rect">
            <a:avLst/>
          </a:prstGeom>
          <a:noFill/>
        </p:spPr>
        <p:txBody>
          <a:bodyPr wrap="square" lIns="91430" tIns="45718" rIns="91430" bIns="45718" rtlCol="0">
            <a:spAutoFit/>
          </a:bodyPr>
          <a:lstStyle/>
          <a:p>
            <a:r>
              <a:rPr lang="hu-HU" dirty="0">
                <a:solidFill>
                  <a:srgbClr val="FFFFFF"/>
                </a:solidFill>
              </a:rPr>
              <a:t>Királyi hivatalok</a:t>
            </a:r>
          </a:p>
        </p:txBody>
      </p:sp>
    </p:spTree>
    <p:extLst>
      <p:ext uri="{BB962C8B-B14F-4D97-AF65-F5344CB8AC3E}">
        <p14:creationId xmlns:p14="http://schemas.microsoft.com/office/powerpoint/2010/main" val="3169679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31504" y="548680"/>
            <a:ext cx="8568952" cy="6048672"/>
          </a:xfrm>
        </p:spPr>
        <p:txBody>
          <a:bodyPr/>
          <a:lstStyle/>
          <a:p>
            <a:pPr marL="342858">
              <a:spcBef>
                <a:spcPct val="20000"/>
              </a:spcBef>
            </a:pPr>
            <a:r>
              <a:rPr lang="hu-HU" sz="4800" dirty="0" smtClean="0">
                <a:solidFill>
                  <a:schemeClr val="tx1"/>
                </a:solidFill>
                <a:ea typeface="+mn-ea"/>
                <a:cs typeface="+mn-cs"/>
              </a:rPr>
              <a:t>2.5.Az </a:t>
            </a:r>
            <a:r>
              <a:rPr lang="hu-HU" sz="4800" dirty="0">
                <a:solidFill>
                  <a:schemeClr val="tx1"/>
                </a:solidFill>
                <a:ea typeface="+mn-ea"/>
                <a:cs typeface="+mn-cs"/>
              </a:rPr>
              <a:t>abszolút monarchia kialakítására irányuló kísérletek</a:t>
            </a:r>
            <a:br>
              <a:rPr lang="hu-HU" sz="4800" dirty="0">
                <a:solidFill>
                  <a:schemeClr val="tx1"/>
                </a:solidFill>
                <a:ea typeface="+mn-ea"/>
                <a:cs typeface="+mn-cs"/>
              </a:rPr>
            </a:br>
            <a:r>
              <a:rPr lang="hu-HU" sz="4800" dirty="0">
                <a:solidFill>
                  <a:schemeClr val="tx1"/>
                </a:solidFill>
                <a:ea typeface="+mn-ea"/>
                <a:cs typeface="+mn-cs"/>
              </a:rPr>
              <a:t>(18-19.század)</a:t>
            </a:r>
            <a:endParaRPr lang="hu-HU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2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5500" dirty="0">
                <a:solidFill>
                  <a:schemeClr val="tx1"/>
                </a:solidFill>
              </a:rPr>
              <a:t>Az abszolút monarchia jellemzői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911424" y="1700216"/>
            <a:ext cx="10670976" cy="4465637"/>
          </a:xfrm>
          <a:solidFill>
            <a:schemeClr val="bg1"/>
          </a:solidFill>
        </p:spPr>
        <p:txBody>
          <a:bodyPr/>
          <a:lstStyle/>
          <a:p>
            <a:pPr marL="0" lvl="0" indent="0" algn="ctr">
              <a:buNone/>
            </a:pPr>
            <a:r>
              <a:rPr lang="hu-HU" sz="4400" dirty="0"/>
              <a:t>Abszolutizmus</a:t>
            </a:r>
          </a:p>
          <a:p>
            <a:pPr eaLnBrk="1" hangingPunct="1"/>
            <a:endParaRPr lang="hu-HU" sz="3100" dirty="0"/>
          </a:p>
          <a:p>
            <a:pPr eaLnBrk="1" hangingPunct="1"/>
            <a:r>
              <a:rPr lang="hu-HU" sz="3100" dirty="0"/>
              <a:t>A </a:t>
            </a:r>
            <a:r>
              <a:rPr lang="hu-HU" sz="3100" dirty="0"/>
              <a:t>király abszolút hatalma és korlátozatlansága</a:t>
            </a:r>
          </a:p>
          <a:p>
            <a:pPr eaLnBrk="1" hangingPunct="1"/>
            <a:r>
              <a:rPr lang="hu-HU" sz="3100" dirty="0"/>
              <a:t>Hatalomgyakorlás egysége és központosítása</a:t>
            </a:r>
          </a:p>
          <a:p>
            <a:pPr eaLnBrk="1" hangingPunct="1"/>
            <a:r>
              <a:rPr lang="hu-HU" sz="3100" dirty="0"/>
              <a:t>Szisztematikus adóztatás, adóalanyok védelme</a:t>
            </a:r>
          </a:p>
          <a:p>
            <a:pPr eaLnBrk="1" hangingPunct="1"/>
            <a:r>
              <a:rPr lang="hu-HU" sz="3100" dirty="0"/>
              <a:t>Bürokrácia és modern szakértelem</a:t>
            </a:r>
          </a:p>
          <a:p>
            <a:pPr eaLnBrk="1" hangingPunct="1"/>
            <a:r>
              <a:rPr lang="hu-HU" sz="3100" dirty="0"/>
              <a:t>Professzionális </a:t>
            </a:r>
            <a:r>
              <a:rPr lang="hu-HU" sz="3100" dirty="0"/>
              <a:t>(állandó) hadsereg</a:t>
            </a:r>
            <a:endParaRPr lang="hu-HU" sz="3100" dirty="0"/>
          </a:p>
          <a:p>
            <a:pPr eaLnBrk="1" hangingPunct="1"/>
            <a:r>
              <a:rPr lang="hu-HU" sz="3100" dirty="0"/>
              <a:t>Államegyház</a:t>
            </a:r>
          </a:p>
          <a:p>
            <a:pPr eaLnBrk="1" hangingPunct="1"/>
            <a:endParaRPr lang="hu-HU" sz="31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4000" dirty="0">
                <a:solidFill>
                  <a:schemeClr val="tx1"/>
                </a:solidFill>
              </a:rPr>
              <a:t>A Habsburg- abszolutizmus esélytelensége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dirty="0"/>
              <a:t>Nyugathoz képest peremvidék</a:t>
            </a:r>
          </a:p>
          <a:p>
            <a:pPr eaLnBrk="1" hangingPunct="1"/>
            <a:r>
              <a:rPr lang="hu-HU" dirty="0"/>
              <a:t>Külpolitikai kényszerhelyzet</a:t>
            </a:r>
          </a:p>
          <a:p>
            <a:pPr eaLnBrk="1" hangingPunct="1"/>
            <a:r>
              <a:rPr lang="hu-HU" dirty="0"/>
              <a:t>Fejletlen gazdaság, második jobbágyság</a:t>
            </a:r>
          </a:p>
          <a:p>
            <a:pPr eaLnBrk="1" hangingPunct="1"/>
            <a:r>
              <a:rPr lang="hu-HU" dirty="0"/>
              <a:t>Etnikális sokszínűség</a:t>
            </a:r>
          </a:p>
          <a:p>
            <a:pPr eaLnBrk="1" hangingPunct="1"/>
            <a:r>
              <a:rPr lang="hu-HU" dirty="0"/>
              <a:t>Földrajzi széttagoltság</a:t>
            </a:r>
          </a:p>
          <a:p>
            <a:pPr eaLnBrk="1" hangingPunct="1"/>
            <a:r>
              <a:rPr lang="hu-HU" dirty="0"/>
              <a:t>Többszintű államszerkezet</a:t>
            </a:r>
          </a:p>
          <a:p>
            <a:pPr eaLnBrk="1" hangingPunct="1"/>
            <a:r>
              <a:rPr lang="hu-HU" dirty="0"/>
              <a:t>Rendi alkotmányvédelem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4000" b="1" dirty="0">
                <a:solidFill>
                  <a:schemeClr val="tx1"/>
                </a:solidFill>
              </a:rPr>
              <a:t>A Habsburg-abszolutizmus kísérletei Magyarországon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z="3600" dirty="0"/>
              <a:t>I. Lipót (1670-1681, 1686-1705) </a:t>
            </a:r>
          </a:p>
          <a:p>
            <a:pPr algn="r" eaLnBrk="1" hangingPunct="1">
              <a:buNone/>
            </a:pPr>
            <a:r>
              <a:rPr lang="hu-HU" sz="2800" dirty="0"/>
              <a:t>11+19 év</a:t>
            </a:r>
          </a:p>
          <a:p>
            <a:pPr eaLnBrk="1" hangingPunct="1"/>
            <a:r>
              <a:rPr lang="hu-HU" sz="3600" dirty="0"/>
              <a:t>Mária Terézia (1765-1780)</a:t>
            </a:r>
          </a:p>
          <a:p>
            <a:pPr algn="r" eaLnBrk="1" hangingPunct="1">
              <a:buNone/>
            </a:pPr>
            <a:r>
              <a:rPr lang="hu-HU" sz="2800" dirty="0"/>
              <a:t>15 év</a:t>
            </a:r>
          </a:p>
          <a:p>
            <a:pPr eaLnBrk="1" hangingPunct="1"/>
            <a:r>
              <a:rPr lang="hu-HU" sz="3600" dirty="0"/>
              <a:t>II. József (1780-1790)</a:t>
            </a:r>
          </a:p>
          <a:p>
            <a:pPr algn="r" eaLnBrk="1" hangingPunct="1">
              <a:buNone/>
            </a:pPr>
            <a:r>
              <a:rPr lang="hu-HU" sz="2800" dirty="0"/>
              <a:t>10 év</a:t>
            </a:r>
          </a:p>
          <a:p>
            <a:pPr eaLnBrk="1" hangingPunct="1"/>
            <a:r>
              <a:rPr lang="hu-HU" sz="3600" dirty="0"/>
              <a:t>I. Ferenc (1812-1825)</a:t>
            </a:r>
          </a:p>
          <a:p>
            <a:pPr algn="r" eaLnBrk="1" hangingPunct="1">
              <a:buNone/>
            </a:pPr>
            <a:r>
              <a:rPr lang="hu-HU" sz="2800" dirty="0"/>
              <a:t>13 év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chemeClr val="tx1"/>
                </a:solidFill>
              </a:rPr>
              <a:t>A Habsburg-abszolutizmus szervezete Magyarországon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5087888" y="1556792"/>
            <a:ext cx="1800200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hu-HU"/>
          </a:p>
        </p:txBody>
      </p:sp>
      <p:cxnSp>
        <p:nvCxnSpPr>
          <p:cNvPr id="6" name="Egyenes összekötő 5"/>
          <p:cNvCxnSpPr/>
          <p:nvPr/>
        </p:nvCxnSpPr>
        <p:spPr>
          <a:xfrm>
            <a:off x="6023992" y="1628800"/>
            <a:ext cx="0" cy="13681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zövegdoboz 7"/>
          <p:cNvSpPr txBox="1"/>
          <p:nvPr/>
        </p:nvSpPr>
        <p:spPr>
          <a:xfrm>
            <a:off x="5159896" y="2060855"/>
            <a:ext cx="936104" cy="584775"/>
          </a:xfrm>
          <a:prstGeom prst="rect">
            <a:avLst/>
          </a:prstGeom>
          <a:noFill/>
        </p:spPr>
        <p:txBody>
          <a:bodyPr wrap="square" lIns="91430" tIns="45718" rIns="91430" bIns="45718" rtlCol="0">
            <a:spAutoFit/>
          </a:bodyPr>
          <a:lstStyle/>
          <a:p>
            <a:r>
              <a:rPr lang="hu-HU" sz="1600" dirty="0"/>
              <a:t>osztrák császár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6023992" y="1988846"/>
            <a:ext cx="1008112" cy="646327"/>
          </a:xfrm>
          <a:prstGeom prst="rect">
            <a:avLst/>
          </a:prstGeom>
          <a:noFill/>
        </p:spPr>
        <p:txBody>
          <a:bodyPr wrap="square" lIns="91430" tIns="45718" rIns="91430" bIns="45718" rtlCol="0">
            <a:spAutoFit/>
          </a:bodyPr>
          <a:lstStyle/>
          <a:p>
            <a:r>
              <a:rPr lang="hu-HU" dirty="0"/>
              <a:t>magyar király</a:t>
            </a:r>
          </a:p>
        </p:txBody>
      </p:sp>
      <p:sp>
        <p:nvSpPr>
          <p:cNvPr id="7" name="Ellipszis 6"/>
          <p:cNvSpPr/>
          <p:nvPr/>
        </p:nvSpPr>
        <p:spPr>
          <a:xfrm>
            <a:off x="3287688" y="3068960"/>
            <a:ext cx="864096" cy="72008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hu-HU"/>
          </a:p>
        </p:txBody>
      </p:sp>
      <p:sp>
        <p:nvSpPr>
          <p:cNvPr id="9" name="Ellipszis 8"/>
          <p:cNvSpPr/>
          <p:nvPr/>
        </p:nvSpPr>
        <p:spPr>
          <a:xfrm>
            <a:off x="4223792" y="3068960"/>
            <a:ext cx="792088" cy="72008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hu-HU"/>
          </a:p>
        </p:txBody>
      </p:sp>
      <p:sp>
        <p:nvSpPr>
          <p:cNvPr id="11" name="Ellipszis 10"/>
          <p:cNvSpPr/>
          <p:nvPr/>
        </p:nvSpPr>
        <p:spPr>
          <a:xfrm>
            <a:off x="5087888" y="3068960"/>
            <a:ext cx="792088" cy="72008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hu-HU"/>
          </a:p>
        </p:txBody>
      </p:sp>
      <p:sp>
        <p:nvSpPr>
          <p:cNvPr id="12" name="Ellipszis 11"/>
          <p:cNvSpPr/>
          <p:nvPr/>
        </p:nvSpPr>
        <p:spPr>
          <a:xfrm>
            <a:off x="3647728" y="1988840"/>
            <a:ext cx="1008112" cy="86409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hu-HU"/>
          </a:p>
        </p:txBody>
      </p:sp>
      <p:sp>
        <p:nvSpPr>
          <p:cNvPr id="13" name="Ellipszis 12"/>
          <p:cNvSpPr/>
          <p:nvPr/>
        </p:nvSpPr>
        <p:spPr>
          <a:xfrm>
            <a:off x="7392144" y="3140968"/>
            <a:ext cx="792088" cy="7200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hu-HU"/>
          </a:p>
        </p:txBody>
      </p:sp>
      <p:sp>
        <p:nvSpPr>
          <p:cNvPr id="14" name="Ellipszis 13"/>
          <p:cNvSpPr/>
          <p:nvPr/>
        </p:nvSpPr>
        <p:spPr>
          <a:xfrm>
            <a:off x="9120336" y="4365104"/>
            <a:ext cx="720080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hu-HU"/>
          </a:p>
        </p:txBody>
      </p:sp>
      <p:sp>
        <p:nvSpPr>
          <p:cNvPr id="15" name="Ellipszis 14"/>
          <p:cNvSpPr/>
          <p:nvPr/>
        </p:nvSpPr>
        <p:spPr>
          <a:xfrm>
            <a:off x="7248128" y="4365104"/>
            <a:ext cx="720080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hu-HU"/>
          </a:p>
        </p:txBody>
      </p:sp>
      <p:sp>
        <p:nvSpPr>
          <p:cNvPr id="16" name="Ellipszis 15"/>
          <p:cNvSpPr/>
          <p:nvPr/>
        </p:nvSpPr>
        <p:spPr>
          <a:xfrm>
            <a:off x="8184232" y="4365104"/>
            <a:ext cx="720080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hu-HU"/>
          </a:p>
        </p:txBody>
      </p:sp>
      <p:sp>
        <p:nvSpPr>
          <p:cNvPr id="17" name="Szövegdoboz 16"/>
          <p:cNvSpPr txBox="1"/>
          <p:nvPr/>
        </p:nvSpPr>
        <p:spPr>
          <a:xfrm>
            <a:off x="3791744" y="2204872"/>
            <a:ext cx="648072" cy="461665"/>
          </a:xfrm>
          <a:prstGeom prst="rect">
            <a:avLst/>
          </a:prstGeom>
          <a:noFill/>
        </p:spPr>
        <p:txBody>
          <a:bodyPr wrap="square" lIns="91430" tIns="45718" rIns="91430" bIns="45718" rtlCol="0">
            <a:spAutoFit/>
          </a:bodyPr>
          <a:lstStyle/>
          <a:p>
            <a:r>
              <a:rPr lang="hu-HU" sz="1200" dirty="0">
                <a:solidFill>
                  <a:schemeClr val="bg1"/>
                </a:solidFill>
              </a:rPr>
              <a:t>Titkos tanács</a:t>
            </a:r>
          </a:p>
        </p:txBody>
      </p:sp>
      <p:sp>
        <p:nvSpPr>
          <p:cNvPr id="18" name="Szövegdoboz 17"/>
          <p:cNvSpPr txBox="1"/>
          <p:nvPr/>
        </p:nvSpPr>
        <p:spPr>
          <a:xfrm>
            <a:off x="3215680" y="3140976"/>
            <a:ext cx="936104" cy="461665"/>
          </a:xfrm>
          <a:prstGeom prst="rect">
            <a:avLst/>
          </a:prstGeom>
          <a:noFill/>
        </p:spPr>
        <p:txBody>
          <a:bodyPr wrap="square" lIns="91430" tIns="45718" rIns="91430" bIns="45718" rtlCol="0">
            <a:spAutoFit/>
          </a:bodyPr>
          <a:lstStyle/>
          <a:p>
            <a:pPr algn="ctr"/>
            <a:r>
              <a:rPr lang="hu-HU" sz="1200" dirty="0">
                <a:solidFill>
                  <a:schemeClr val="bg1"/>
                </a:solidFill>
              </a:rPr>
              <a:t>Udvari haditanács</a:t>
            </a:r>
          </a:p>
        </p:txBody>
      </p:sp>
      <p:sp>
        <p:nvSpPr>
          <p:cNvPr id="19" name="Szövegdoboz 18"/>
          <p:cNvSpPr txBox="1"/>
          <p:nvPr/>
        </p:nvSpPr>
        <p:spPr>
          <a:xfrm>
            <a:off x="4151785" y="3140976"/>
            <a:ext cx="915635" cy="461665"/>
          </a:xfrm>
          <a:prstGeom prst="rect">
            <a:avLst/>
          </a:prstGeom>
          <a:noFill/>
        </p:spPr>
        <p:txBody>
          <a:bodyPr wrap="none" lIns="91430" tIns="45718" rIns="91430" bIns="45718" rtlCol="0">
            <a:spAutoFit/>
          </a:bodyPr>
          <a:lstStyle/>
          <a:p>
            <a:pPr algn="ctr"/>
            <a:r>
              <a:rPr lang="hu-HU" sz="1200" dirty="0">
                <a:solidFill>
                  <a:schemeClr val="bg1"/>
                </a:solidFill>
              </a:rPr>
              <a:t>Udvari </a:t>
            </a:r>
          </a:p>
          <a:p>
            <a:pPr algn="ctr"/>
            <a:r>
              <a:rPr lang="hu-HU" sz="1200" dirty="0">
                <a:solidFill>
                  <a:schemeClr val="bg1"/>
                </a:solidFill>
              </a:rPr>
              <a:t>kancellária</a:t>
            </a:r>
          </a:p>
        </p:txBody>
      </p:sp>
      <p:sp>
        <p:nvSpPr>
          <p:cNvPr id="20" name="Szövegdoboz 19"/>
          <p:cNvSpPr txBox="1"/>
          <p:nvPr/>
        </p:nvSpPr>
        <p:spPr>
          <a:xfrm>
            <a:off x="5087888" y="3212984"/>
            <a:ext cx="720080" cy="461665"/>
          </a:xfrm>
          <a:prstGeom prst="rect">
            <a:avLst/>
          </a:prstGeom>
          <a:noFill/>
        </p:spPr>
        <p:txBody>
          <a:bodyPr wrap="square" lIns="91430" tIns="45718" rIns="91430" bIns="45718" rtlCol="0">
            <a:spAutoFit/>
          </a:bodyPr>
          <a:lstStyle/>
          <a:p>
            <a:pPr algn="ctr"/>
            <a:r>
              <a:rPr lang="hu-HU" sz="1200" dirty="0">
                <a:solidFill>
                  <a:schemeClr val="bg1"/>
                </a:solidFill>
              </a:rPr>
              <a:t>Udvari kamara</a:t>
            </a:r>
          </a:p>
        </p:txBody>
      </p:sp>
      <p:sp>
        <p:nvSpPr>
          <p:cNvPr id="21" name="Szövegdoboz 20"/>
          <p:cNvSpPr txBox="1"/>
          <p:nvPr/>
        </p:nvSpPr>
        <p:spPr>
          <a:xfrm>
            <a:off x="7392144" y="3284992"/>
            <a:ext cx="720080" cy="461665"/>
          </a:xfrm>
          <a:prstGeom prst="rect">
            <a:avLst/>
          </a:prstGeom>
          <a:noFill/>
        </p:spPr>
        <p:txBody>
          <a:bodyPr wrap="square" lIns="91430" tIns="45718" rIns="91430" bIns="45718" rtlCol="0">
            <a:spAutoFit/>
          </a:bodyPr>
          <a:lstStyle/>
          <a:p>
            <a:r>
              <a:rPr lang="hu-HU" sz="1200" dirty="0"/>
              <a:t>Magyar Tanács</a:t>
            </a:r>
          </a:p>
        </p:txBody>
      </p:sp>
      <p:sp>
        <p:nvSpPr>
          <p:cNvPr id="22" name="Szövegdoboz 21"/>
          <p:cNvSpPr txBox="1"/>
          <p:nvPr/>
        </p:nvSpPr>
        <p:spPr>
          <a:xfrm>
            <a:off x="7320136" y="4509128"/>
            <a:ext cx="720080" cy="461665"/>
          </a:xfrm>
          <a:prstGeom prst="rect">
            <a:avLst/>
          </a:prstGeom>
          <a:noFill/>
        </p:spPr>
        <p:txBody>
          <a:bodyPr wrap="square" lIns="91430" tIns="45718" rIns="91430" bIns="45718" rtlCol="0">
            <a:spAutoFit/>
          </a:bodyPr>
          <a:lstStyle/>
          <a:p>
            <a:r>
              <a:rPr lang="hu-HU" sz="1200" dirty="0"/>
              <a:t>Főkapi-tányok</a:t>
            </a:r>
          </a:p>
        </p:txBody>
      </p:sp>
      <p:sp>
        <p:nvSpPr>
          <p:cNvPr id="23" name="Szövegdoboz 22"/>
          <p:cNvSpPr txBox="1"/>
          <p:nvPr/>
        </p:nvSpPr>
        <p:spPr>
          <a:xfrm>
            <a:off x="8010017" y="4443499"/>
            <a:ext cx="1058571" cy="461665"/>
          </a:xfrm>
          <a:prstGeom prst="rect">
            <a:avLst/>
          </a:prstGeom>
          <a:noFill/>
        </p:spPr>
        <p:txBody>
          <a:bodyPr wrap="square" lIns="91430" tIns="45718" rIns="91430" bIns="45718" rtlCol="0">
            <a:spAutoFit/>
          </a:bodyPr>
          <a:lstStyle/>
          <a:p>
            <a:pPr algn="ctr"/>
            <a:r>
              <a:rPr lang="hu-HU" sz="1200" dirty="0"/>
              <a:t>Magyar kancellária</a:t>
            </a:r>
          </a:p>
        </p:txBody>
      </p:sp>
      <p:sp>
        <p:nvSpPr>
          <p:cNvPr id="24" name="Szövegdoboz 23"/>
          <p:cNvSpPr txBox="1"/>
          <p:nvPr/>
        </p:nvSpPr>
        <p:spPr>
          <a:xfrm>
            <a:off x="9120336" y="4509128"/>
            <a:ext cx="792088" cy="461665"/>
          </a:xfrm>
          <a:prstGeom prst="rect">
            <a:avLst/>
          </a:prstGeom>
          <a:noFill/>
        </p:spPr>
        <p:txBody>
          <a:bodyPr wrap="square" lIns="91430" tIns="45718" rIns="91430" bIns="45718" rtlCol="0">
            <a:spAutoFit/>
          </a:bodyPr>
          <a:lstStyle/>
          <a:p>
            <a:r>
              <a:rPr lang="hu-HU" sz="1200" dirty="0"/>
              <a:t>Magyar Kamara</a:t>
            </a:r>
          </a:p>
        </p:txBody>
      </p:sp>
      <p:sp>
        <p:nvSpPr>
          <p:cNvPr id="26" name="Ellipszis 25"/>
          <p:cNvSpPr/>
          <p:nvPr/>
        </p:nvSpPr>
        <p:spPr>
          <a:xfrm>
            <a:off x="8616280" y="3501008"/>
            <a:ext cx="792088" cy="7200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hu-HU"/>
          </a:p>
        </p:txBody>
      </p:sp>
      <p:sp>
        <p:nvSpPr>
          <p:cNvPr id="27" name="Szövegdoboz 26"/>
          <p:cNvSpPr txBox="1"/>
          <p:nvPr/>
        </p:nvSpPr>
        <p:spPr>
          <a:xfrm>
            <a:off x="8616280" y="3645032"/>
            <a:ext cx="792088" cy="461665"/>
          </a:xfrm>
          <a:prstGeom prst="rect">
            <a:avLst/>
          </a:prstGeom>
          <a:noFill/>
        </p:spPr>
        <p:txBody>
          <a:bodyPr wrap="square" lIns="91430" tIns="45718" rIns="91430" bIns="45718" rtlCol="0">
            <a:spAutoFit/>
          </a:bodyPr>
          <a:lstStyle/>
          <a:p>
            <a:pPr algn="ctr"/>
            <a:r>
              <a:rPr lang="hu-HU" sz="1200" dirty="0"/>
              <a:t>Helytartótanács</a:t>
            </a:r>
          </a:p>
        </p:txBody>
      </p:sp>
      <p:cxnSp>
        <p:nvCxnSpPr>
          <p:cNvPr id="29" name="Egyenes összekötő nyíllal 28"/>
          <p:cNvCxnSpPr>
            <a:endCxn id="14" idx="1"/>
          </p:cNvCxnSpPr>
          <p:nvPr/>
        </p:nvCxnSpPr>
        <p:spPr>
          <a:xfrm>
            <a:off x="5807972" y="3645027"/>
            <a:ext cx="3417821" cy="8149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nyíllal 30"/>
          <p:cNvCxnSpPr>
            <a:stCxn id="9" idx="5"/>
          </p:cNvCxnSpPr>
          <p:nvPr/>
        </p:nvCxnSpPr>
        <p:spPr>
          <a:xfrm>
            <a:off x="4899888" y="3683588"/>
            <a:ext cx="3356359" cy="825533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nyíllal 32"/>
          <p:cNvCxnSpPr>
            <a:endCxn id="15" idx="2"/>
          </p:cNvCxnSpPr>
          <p:nvPr/>
        </p:nvCxnSpPr>
        <p:spPr>
          <a:xfrm>
            <a:off x="3935760" y="3789043"/>
            <a:ext cx="3312368" cy="9001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>
            <a:stCxn id="12" idx="6"/>
            <a:endCxn id="4" idx="2"/>
          </p:cNvCxnSpPr>
          <p:nvPr/>
        </p:nvCxnSpPr>
        <p:spPr>
          <a:xfrm flipV="1">
            <a:off x="4655840" y="2348880"/>
            <a:ext cx="432048" cy="7200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>
            <a:endCxn id="13" idx="1"/>
          </p:cNvCxnSpPr>
          <p:nvPr/>
        </p:nvCxnSpPr>
        <p:spPr>
          <a:xfrm>
            <a:off x="6816087" y="2708924"/>
            <a:ext cx="692063" cy="53750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nyíllal 38"/>
          <p:cNvCxnSpPr>
            <a:stCxn id="26" idx="4"/>
          </p:cNvCxnSpPr>
          <p:nvPr/>
        </p:nvCxnSpPr>
        <p:spPr>
          <a:xfrm flipH="1">
            <a:off x="8904315" y="4221088"/>
            <a:ext cx="108012" cy="136815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llipszis 39"/>
          <p:cNvSpPr/>
          <p:nvPr/>
        </p:nvSpPr>
        <p:spPr>
          <a:xfrm>
            <a:off x="8112224" y="5589240"/>
            <a:ext cx="1872208" cy="5760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hu-HU"/>
          </a:p>
        </p:txBody>
      </p:sp>
      <p:sp>
        <p:nvSpPr>
          <p:cNvPr id="41" name="Szövegdoboz 40"/>
          <p:cNvSpPr txBox="1"/>
          <p:nvPr/>
        </p:nvSpPr>
        <p:spPr>
          <a:xfrm>
            <a:off x="8256240" y="5733256"/>
            <a:ext cx="1728192" cy="369328"/>
          </a:xfrm>
          <a:prstGeom prst="rect">
            <a:avLst/>
          </a:prstGeom>
          <a:noFill/>
        </p:spPr>
        <p:txBody>
          <a:bodyPr wrap="square" lIns="91430" tIns="45718" rIns="91430" bIns="45718" rtlCol="0">
            <a:spAutoFit/>
          </a:bodyPr>
          <a:lstStyle/>
          <a:p>
            <a:r>
              <a:rPr lang="hu-HU" dirty="0"/>
              <a:t>Rendi szervek</a:t>
            </a:r>
          </a:p>
        </p:txBody>
      </p:sp>
      <p:sp>
        <p:nvSpPr>
          <p:cNvPr id="42" name="Ellipszis 41"/>
          <p:cNvSpPr/>
          <p:nvPr/>
        </p:nvSpPr>
        <p:spPr>
          <a:xfrm>
            <a:off x="8616280" y="1628800"/>
            <a:ext cx="1763688" cy="1656184"/>
          </a:xfrm>
          <a:prstGeom prst="ellipse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hu-HU"/>
          </a:p>
        </p:txBody>
      </p:sp>
      <p:sp>
        <p:nvSpPr>
          <p:cNvPr id="43" name="Szövegdoboz 42"/>
          <p:cNvSpPr txBox="1"/>
          <p:nvPr/>
        </p:nvSpPr>
        <p:spPr>
          <a:xfrm>
            <a:off x="8688288" y="2060856"/>
            <a:ext cx="1656184" cy="646327"/>
          </a:xfrm>
          <a:prstGeom prst="rect">
            <a:avLst/>
          </a:prstGeom>
          <a:noFill/>
        </p:spPr>
        <p:txBody>
          <a:bodyPr wrap="square" lIns="91430" tIns="45718" rIns="91430" bIns="45718" rtlCol="0">
            <a:spAutoFit/>
          </a:bodyPr>
          <a:lstStyle/>
          <a:p>
            <a:r>
              <a:rPr lang="hu-HU" dirty="0"/>
              <a:t>Magyar rendi országgyűlés</a:t>
            </a:r>
          </a:p>
        </p:txBody>
      </p:sp>
      <p:sp>
        <p:nvSpPr>
          <p:cNvPr id="44" name="Jobbra nyíl 43"/>
          <p:cNvSpPr/>
          <p:nvPr/>
        </p:nvSpPr>
        <p:spPr>
          <a:xfrm>
            <a:off x="7104112" y="2060848"/>
            <a:ext cx="43204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hu-HU"/>
          </a:p>
        </p:txBody>
      </p:sp>
      <p:sp>
        <p:nvSpPr>
          <p:cNvPr id="45" name="Jobbra nyíl 44"/>
          <p:cNvSpPr/>
          <p:nvPr/>
        </p:nvSpPr>
        <p:spPr>
          <a:xfrm rot="10800000">
            <a:off x="8040216" y="2060848"/>
            <a:ext cx="432048" cy="432048"/>
          </a:xfrm>
          <a:prstGeom prst="rightArrow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hu-HU"/>
          </a:p>
        </p:txBody>
      </p:sp>
      <p:cxnSp>
        <p:nvCxnSpPr>
          <p:cNvPr id="47" name="Egyenes összekötő nyíllal 46"/>
          <p:cNvCxnSpPr/>
          <p:nvPr/>
        </p:nvCxnSpPr>
        <p:spPr>
          <a:xfrm flipH="1">
            <a:off x="9192344" y="3284984"/>
            <a:ext cx="72008" cy="21602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4"/>
          <p:cNvSpPr>
            <a:spLocks noGrp="1" noChangeArrowheads="1"/>
          </p:cNvSpPr>
          <p:nvPr>
            <p:ph type="title"/>
          </p:nvPr>
        </p:nvSpPr>
        <p:spPr>
          <a:xfrm>
            <a:off x="1992321" y="274639"/>
            <a:ext cx="8218487" cy="2794000"/>
          </a:xfrm>
        </p:spPr>
        <p:txBody>
          <a:bodyPr/>
          <a:lstStyle/>
          <a:p>
            <a:pPr eaLnBrk="1" hangingPunct="1"/>
            <a:r>
              <a:rPr lang="hu-HU" sz="5500" dirty="0" smtClean="0">
                <a:solidFill>
                  <a:schemeClr val="tx1"/>
                </a:solidFill>
              </a:rPr>
              <a:t>3. Az </a:t>
            </a:r>
            <a:r>
              <a:rPr lang="hu-HU" sz="5500" dirty="0">
                <a:solidFill>
                  <a:schemeClr val="tx1"/>
                </a:solidFill>
              </a:rPr>
              <a:t>alkotmányos monarchia felé </a:t>
            </a:r>
            <a:br>
              <a:rPr lang="hu-HU" sz="5500" dirty="0">
                <a:solidFill>
                  <a:schemeClr val="tx1"/>
                </a:solidFill>
              </a:rPr>
            </a:br>
            <a:r>
              <a:rPr lang="hu-HU" sz="5500" dirty="0">
                <a:solidFill>
                  <a:schemeClr val="tx1"/>
                </a:solidFill>
              </a:rPr>
              <a:t>(1848 március-április)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59496" y="260648"/>
            <a:ext cx="9144000" cy="1641475"/>
          </a:xfrm>
        </p:spPr>
        <p:txBody>
          <a:bodyPr/>
          <a:lstStyle/>
          <a:p>
            <a:pPr eaLnBrk="1" hangingPunct="1"/>
            <a:r>
              <a:rPr lang="hu-HU" altLang="hu-HU" sz="7200" dirty="0">
                <a:solidFill>
                  <a:schemeClr val="tx1"/>
                </a:solidFill>
              </a:rPr>
              <a:t>Államtörténet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700215"/>
            <a:ext cx="8229600" cy="4033041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hu-HU" altLang="hu-HU" sz="2400" dirty="0"/>
              <a:t>Adott állam históriája 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z="2400" dirty="0"/>
              <a:t>Az állam létrejöttének, fejlődésének, felbomlásának 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z="2400" dirty="0"/>
              <a:t>Az állam-és kormányformák, a főhatalom változásaink, 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z="2400" dirty="0"/>
              <a:t>Az államapparátus alakulásának, az egyes szerveknek, szervcsoportoknak 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z="2400" dirty="0"/>
              <a:t>Az állam területének, népességének, szimbólumainak valamint 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z="2400" dirty="0"/>
              <a:t>A közjognak a</a:t>
            </a:r>
          </a:p>
          <a:p>
            <a:pPr lvl="1" algn="r" eaLnBrk="1" hangingPunct="1">
              <a:lnSpc>
                <a:spcPct val="90000"/>
              </a:lnSpc>
              <a:buFontTx/>
              <a:buNone/>
            </a:pPr>
            <a:r>
              <a:rPr lang="hu-HU" altLang="hu-HU" sz="2400" dirty="0"/>
              <a:t>története</a:t>
            </a:r>
          </a:p>
        </p:txBody>
      </p:sp>
    </p:spTree>
    <p:extLst>
      <p:ext uri="{BB962C8B-B14F-4D97-AF65-F5344CB8AC3E}">
        <p14:creationId xmlns:p14="http://schemas.microsoft.com/office/powerpoint/2010/main" val="31669126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z="7200" dirty="0">
                <a:solidFill>
                  <a:schemeClr val="tx1"/>
                </a:solidFill>
              </a:rPr>
              <a:t>Alkotmány fogalma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hu-HU" altLang="hu-HU" sz="2400" dirty="0" smtClean="0"/>
              <a:t>Az </a:t>
            </a:r>
            <a:r>
              <a:rPr lang="hu-HU" altLang="hu-HU" sz="2400" dirty="0"/>
              <a:t>állam szervezeti és jogi rendjének szabályozására szolgáló alapelvek  összessége, melyek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hu-HU" altLang="hu-HU" sz="2400" dirty="0"/>
              <a:t>A főhatalom gyakorlására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hu-HU" altLang="hu-HU" sz="2400" dirty="0"/>
              <a:t>Az állami szervek működésére, az apparátus működésére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hu-HU" altLang="hu-HU" sz="2400" dirty="0"/>
              <a:t>Állam és polgára viszonyára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hu-HU" altLang="hu-HU" sz="2400" dirty="0"/>
              <a:t>A polgárok jogaira és kötelezettségeire vonatkoznak</a:t>
            </a:r>
          </a:p>
        </p:txBody>
      </p:sp>
    </p:spTree>
    <p:extLst>
      <p:ext uri="{BB962C8B-B14F-4D97-AF65-F5344CB8AC3E}">
        <p14:creationId xmlns:p14="http://schemas.microsoft.com/office/powerpoint/2010/main" val="36282340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274639"/>
            <a:ext cx="8291512" cy="1930400"/>
          </a:xfrm>
        </p:spPr>
        <p:txBody>
          <a:bodyPr/>
          <a:lstStyle/>
          <a:p>
            <a:pPr eaLnBrk="1" hangingPunct="1"/>
            <a:r>
              <a:rPr lang="hu-HU" altLang="hu-HU" sz="7200" dirty="0">
                <a:solidFill>
                  <a:schemeClr val="tx1"/>
                </a:solidFill>
              </a:rPr>
              <a:t>Az alkotmányok két alaptípusa</a:t>
            </a:r>
          </a:p>
        </p:txBody>
      </p:sp>
      <p:sp>
        <p:nvSpPr>
          <p:cNvPr id="11267" name="Rectangle 7"/>
          <p:cNvSpPr>
            <a:spLocks noGrp="1" noChangeArrowheads="1"/>
          </p:cNvSpPr>
          <p:nvPr>
            <p:ph sz="half" idx="1"/>
          </p:nvPr>
        </p:nvSpPr>
        <p:spPr>
          <a:xfrm>
            <a:off x="1524007" y="2565400"/>
            <a:ext cx="4716463" cy="410368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hu-HU" altLang="hu-HU" sz="2400" dirty="0"/>
              <a:t>Történeti (vagy íratlan)</a:t>
            </a:r>
          </a:p>
          <a:p>
            <a:pPr lvl="1" eaLnBrk="1" hangingPunct="1"/>
            <a:r>
              <a:rPr lang="hu-HU" altLang="hu-HU" sz="2400" dirty="0"/>
              <a:t>tradicionális</a:t>
            </a:r>
          </a:p>
          <a:p>
            <a:pPr lvl="1" eaLnBrk="1" hangingPunct="1"/>
            <a:r>
              <a:rPr lang="hu-HU" altLang="hu-HU" sz="2400" dirty="0"/>
              <a:t>plasztikus</a:t>
            </a:r>
          </a:p>
          <a:p>
            <a:pPr lvl="1" eaLnBrk="1" hangingPunct="1"/>
            <a:r>
              <a:rPr lang="hu-HU" altLang="hu-HU" sz="2400" dirty="0"/>
              <a:t>rugalmatlan</a:t>
            </a:r>
          </a:p>
          <a:p>
            <a:pPr lvl="1" eaLnBrk="1" hangingPunct="1"/>
            <a:r>
              <a:rPr lang="hu-HU" altLang="hu-HU" sz="2400" dirty="0"/>
              <a:t>heterogén</a:t>
            </a:r>
          </a:p>
          <a:p>
            <a:pPr lvl="1" eaLnBrk="1" hangingPunct="1"/>
            <a:r>
              <a:rPr lang="hu-HU" altLang="hu-HU" sz="2400" dirty="0"/>
              <a:t>következetlen</a:t>
            </a:r>
          </a:p>
          <a:p>
            <a:pPr lvl="1" eaLnBrk="1" hangingPunct="1"/>
            <a:r>
              <a:rPr lang="hu-HU" altLang="hu-HU" sz="2400" dirty="0"/>
              <a:t>értelmezésfüggő</a:t>
            </a:r>
          </a:p>
          <a:p>
            <a:pPr lvl="1" eaLnBrk="1" hangingPunct="1"/>
            <a:endParaRPr lang="hu-HU" altLang="hu-HU" dirty="0">
              <a:solidFill>
                <a:schemeClr val="bg1"/>
              </a:solidFill>
            </a:endParaRPr>
          </a:p>
          <a:p>
            <a:pPr lvl="1" eaLnBrk="1" hangingPunct="1"/>
            <a:endParaRPr lang="hu-HU" altLang="hu-HU" dirty="0"/>
          </a:p>
        </p:txBody>
      </p:sp>
      <p:sp>
        <p:nvSpPr>
          <p:cNvPr id="11268" name="Rectangle 8"/>
          <p:cNvSpPr>
            <a:spLocks noGrp="1" noChangeArrowheads="1"/>
          </p:cNvSpPr>
          <p:nvPr>
            <p:ph sz="half" idx="2"/>
          </p:nvPr>
        </p:nvSpPr>
        <p:spPr>
          <a:xfrm>
            <a:off x="6172200" y="2565400"/>
            <a:ext cx="4038600" cy="403225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hu-HU" altLang="hu-HU" sz="2400" dirty="0" err="1"/>
              <a:t>Kartális</a:t>
            </a:r>
            <a:r>
              <a:rPr lang="hu-HU" altLang="hu-HU" sz="2400" dirty="0"/>
              <a:t> vagy írott</a:t>
            </a:r>
          </a:p>
          <a:p>
            <a:pPr lvl="1" eaLnBrk="1" hangingPunct="1"/>
            <a:r>
              <a:rPr lang="hu-HU" altLang="hu-HU" sz="2400" dirty="0"/>
              <a:t>politikai</a:t>
            </a:r>
          </a:p>
          <a:p>
            <a:pPr lvl="1" eaLnBrk="1" hangingPunct="1"/>
            <a:r>
              <a:rPr lang="hu-HU" altLang="hu-HU" sz="2400" dirty="0"/>
              <a:t>akarat formálta</a:t>
            </a:r>
          </a:p>
          <a:p>
            <a:pPr lvl="1" eaLnBrk="1" hangingPunct="1"/>
            <a:r>
              <a:rPr lang="hu-HU" altLang="hu-HU" sz="2400" dirty="0"/>
              <a:t>rugalmas</a:t>
            </a:r>
          </a:p>
          <a:p>
            <a:pPr lvl="1" eaLnBrk="1" hangingPunct="1"/>
            <a:r>
              <a:rPr lang="hu-HU" altLang="hu-HU" sz="2400" dirty="0"/>
              <a:t>homogén</a:t>
            </a:r>
          </a:p>
          <a:p>
            <a:pPr lvl="1" eaLnBrk="1" hangingPunct="1"/>
            <a:r>
              <a:rPr lang="hu-HU" altLang="hu-HU" sz="2400" dirty="0"/>
              <a:t>következetes</a:t>
            </a:r>
          </a:p>
          <a:p>
            <a:pPr lvl="1" eaLnBrk="1" hangingPunct="1"/>
            <a:r>
              <a:rPr lang="hu-HU" altLang="hu-HU" sz="2400" dirty="0"/>
              <a:t>garanciális</a:t>
            </a:r>
          </a:p>
          <a:p>
            <a:pPr eaLnBrk="1" hangingPunct="1"/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516626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391" y="7"/>
            <a:ext cx="8507412" cy="1844818"/>
          </a:xfrm>
        </p:spPr>
        <p:txBody>
          <a:bodyPr/>
          <a:lstStyle/>
          <a:p>
            <a:pPr eaLnBrk="1" hangingPunct="1"/>
            <a:r>
              <a:rPr lang="hu-HU" altLang="hu-HU" sz="3200" b="1" dirty="0">
                <a:solidFill>
                  <a:schemeClr val="tx1"/>
                </a:solidFill>
              </a:rPr>
              <a:t>A magyar történeti alkotmány elemei</a:t>
            </a:r>
            <a:br>
              <a:rPr lang="hu-HU" altLang="hu-HU" sz="3200" b="1" dirty="0">
                <a:solidFill>
                  <a:schemeClr val="tx1"/>
                </a:solidFill>
              </a:rPr>
            </a:br>
            <a:r>
              <a:rPr lang="hu-HU" altLang="hu-HU" sz="3200" dirty="0">
                <a:solidFill>
                  <a:schemeClr val="tx1"/>
                </a:solidFill>
              </a:rPr>
              <a:t> = sarkalatos törvények (jura </a:t>
            </a:r>
            <a:r>
              <a:rPr lang="hu-HU" altLang="hu-HU" sz="3200" dirty="0" err="1">
                <a:solidFill>
                  <a:schemeClr val="tx1"/>
                </a:solidFill>
              </a:rPr>
              <a:t>fundamentalia</a:t>
            </a:r>
            <a:r>
              <a:rPr lang="hu-HU" altLang="hu-HU" sz="32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81200" y="2781307"/>
            <a:ext cx="4038600" cy="33448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u-HU" altLang="hu-HU" dirty="0"/>
              <a:t>	</a:t>
            </a:r>
            <a:r>
              <a:rPr lang="hu-HU" altLang="hu-HU" sz="2400" dirty="0"/>
              <a:t>Az ősszerződés</a:t>
            </a:r>
          </a:p>
          <a:p>
            <a:pPr eaLnBrk="1" hangingPunct="1">
              <a:buFontTx/>
              <a:buNone/>
            </a:pPr>
            <a:r>
              <a:rPr lang="hu-HU" altLang="hu-HU" sz="2400" dirty="0"/>
              <a:t>	Az aranybulla	</a:t>
            </a:r>
          </a:p>
          <a:p>
            <a:pPr eaLnBrk="1" hangingPunct="1">
              <a:buFontTx/>
              <a:buNone/>
            </a:pPr>
            <a:r>
              <a:rPr lang="hu-HU" altLang="hu-HU" sz="2400" dirty="0"/>
              <a:t>	A koronázási eskü</a:t>
            </a:r>
          </a:p>
          <a:p>
            <a:pPr eaLnBrk="1" hangingPunct="1">
              <a:buFontTx/>
              <a:buNone/>
            </a:pPr>
            <a:r>
              <a:rPr lang="hu-HU" altLang="hu-HU" sz="2400" dirty="0"/>
              <a:t>	A hitlevél</a:t>
            </a:r>
          </a:p>
          <a:p>
            <a:pPr eaLnBrk="1" hangingPunct="1">
              <a:buFontTx/>
              <a:buNone/>
            </a:pPr>
            <a:r>
              <a:rPr lang="hu-HU" altLang="hu-HU" sz="2400" dirty="0"/>
              <a:t>	A bécsi béke</a:t>
            </a:r>
          </a:p>
          <a:p>
            <a:pPr eaLnBrk="1" hangingPunct="1">
              <a:buFontTx/>
              <a:buNone/>
            </a:pPr>
            <a:r>
              <a:rPr lang="hu-HU" altLang="hu-HU" sz="2400" dirty="0"/>
              <a:t>	A linzi béke</a:t>
            </a:r>
          </a:p>
          <a:p>
            <a:pPr lvl="1" eaLnBrk="1" hangingPunct="1"/>
            <a:endParaRPr lang="hu-HU" altLang="hu-HU" sz="2400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240469" y="2781303"/>
            <a:ext cx="4248151" cy="30575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u-HU" altLang="hu-HU" sz="2400" dirty="0"/>
              <a:t>A Pragmatica </a:t>
            </a:r>
            <a:r>
              <a:rPr lang="hu-HU" altLang="hu-HU" sz="2400" dirty="0" err="1"/>
              <a:t>Sanctio</a:t>
            </a:r>
            <a:endParaRPr lang="hu-HU" altLang="hu-HU" sz="2400" dirty="0"/>
          </a:p>
          <a:p>
            <a:pPr eaLnBrk="1" hangingPunct="1">
              <a:buFontTx/>
              <a:buNone/>
            </a:pPr>
            <a:r>
              <a:rPr lang="hu-HU" altLang="hu-HU" sz="2400" dirty="0"/>
              <a:t>Az 1791. évi közjogi törvények</a:t>
            </a:r>
          </a:p>
          <a:p>
            <a:pPr eaLnBrk="1" hangingPunct="1">
              <a:buFontTx/>
              <a:buNone/>
            </a:pPr>
            <a:r>
              <a:rPr lang="hu-HU" altLang="hu-HU" sz="2400" dirty="0"/>
              <a:t>A vallásszabadságról és</a:t>
            </a:r>
          </a:p>
          <a:p>
            <a:pPr eaLnBrk="1" hangingPunct="1">
              <a:buFontTx/>
              <a:buNone/>
            </a:pPr>
            <a:r>
              <a:rPr lang="hu-HU" altLang="hu-HU" sz="2400" dirty="0"/>
              <a:t>A nyelvről hozott törvények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7752185" y="5755723"/>
            <a:ext cx="3168651" cy="384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8" rIns="91430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900" dirty="0"/>
              <a:t>(Széchenyi István szerint)</a:t>
            </a:r>
          </a:p>
        </p:txBody>
      </p:sp>
    </p:spTree>
    <p:extLst>
      <p:ext uri="{BB962C8B-B14F-4D97-AF65-F5344CB8AC3E}">
        <p14:creationId xmlns:p14="http://schemas.microsoft.com/office/powerpoint/2010/main" val="14653423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z="7200" dirty="0">
                <a:solidFill>
                  <a:schemeClr val="tx1"/>
                </a:solidFill>
              </a:rPr>
              <a:t>Alkotmánytörténet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703394" y="1600200"/>
            <a:ext cx="8856663" cy="506888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hu-HU" altLang="hu-HU" sz="3600" dirty="0"/>
              <a:t>Az állam szervezeti és jogi rendjének szabályozására szolgáló alapelvek  , így </a:t>
            </a:r>
          </a:p>
          <a:p>
            <a:pPr lvl="3" eaLnBrk="1" hangingPunct="1">
              <a:buFontTx/>
              <a:buNone/>
            </a:pPr>
            <a:r>
              <a:rPr lang="hu-HU" altLang="hu-HU" sz="2400" dirty="0"/>
              <a:t>A főhatalom gyakorlására</a:t>
            </a:r>
          </a:p>
          <a:p>
            <a:pPr lvl="3" eaLnBrk="1" hangingPunct="1">
              <a:buFontTx/>
              <a:buNone/>
            </a:pPr>
            <a:r>
              <a:rPr lang="hu-HU" altLang="hu-HU" sz="2400" dirty="0"/>
              <a:t>Az állami szervek működésére, az apparátus működésére</a:t>
            </a:r>
          </a:p>
          <a:p>
            <a:pPr lvl="3" eaLnBrk="1" hangingPunct="1">
              <a:buFontTx/>
              <a:buNone/>
            </a:pPr>
            <a:r>
              <a:rPr lang="hu-HU" altLang="hu-HU" sz="2400" dirty="0"/>
              <a:t>Állam és polgára viszonyára</a:t>
            </a:r>
          </a:p>
          <a:p>
            <a:pPr lvl="3" eaLnBrk="1" hangingPunct="1">
              <a:buFontTx/>
              <a:buNone/>
            </a:pPr>
            <a:r>
              <a:rPr lang="hu-HU" altLang="hu-HU" sz="2400" dirty="0"/>
              <a:t>A polgárok jogaira és kötelezettségeire vonatkozó</a:t>
            </a:r>
          </a:p>
          <a:p>
            <a:pPr lvl="3" algn="r" eaLnBrk="1" hangingPunct="1">
              <a:buFontTx/>
              <a:buNone/>
            </a:pPr>
            <a:r>
              <a:rPr lang="hu-HU" altLang="hu-HU" sz="2400" dirty="0"/>
              <a:t>princípiumok alakulásának története </a:t>
            </a:r>
          </a:p>
        </p:txBody>
      </p:sp>
    </p:spTree>
    <p:extLst>
      <p:ext uri="{BB962C8B-B14F-4D97-AF65-F5344CB8AC3E}">
        <p14:creationId xmlns:p14="http://schemas.microsoft.com/office/powerpoint/2010/main" val="39296606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0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1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2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3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4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5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6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7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8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9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0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1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2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3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4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5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6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7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8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9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0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1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2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3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4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5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6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7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8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9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0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1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2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5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6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7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8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9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1485</TotalTime>
  <Words>1192</Words>
  <Application>Microsoft Office PowerPoint</Application>
  <PresentationFormat>Egyéni</PresentationFormat>
  <Paragraphs>364</Paragraphs>
  <Slides>48</Slides>
  <Notes>25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48</vt:i4>
      </vt:variant>
    </vt:vector>
  </HeadingPairs>
  <TitlesOfParts>
    <vt:vector size="50" baseType="lpstr">
      <vt:lpstr>Alapértelmezett terv</vt:lpstr>
      <vt:lpstr>3_Alapértelmezett terv</vt:lpstr>
      <vt:lpstr>Magyar állammodellek 1848 előtt.</vt:lpstr>
      <vt:lpstr>Nomád (sztyeppe-) állam (11.századig) Patrimoniális állam (11-15. századig) Rendi-képviseleti állam (15-19. századig) (Kísérletek az abszolutizmus bevezetésére [17-19. század] ) </vt:lpstr>
      <vt:lpstr>1. Alapfogalmak állam államtörténet alkotmány alkotmánytörténet jog jogtörténet</vt:lpstr>
      <vt:lpstr>Az állam funkciói</vt:lpstr>
      <vt:lpstr>Államtörténet</vt:lpstr>
      <vt:lpstr>Alkotmány fogalma</vt:lpstr>
      <vt:lpstr>Az alkotmányok két alaptípusa</vt:lpstr>
      <vt:lpstr>A magyar történeti alkotmány elemei  = sarkalatos törvények (jura fundamentalia)</vt:lpstr>
      <vt:lpstr>Alkotmánytörténet</vt:lpstr>
      <vt:lpstr>Jog</vt:lpstr>
      <vt:lpstr>Jog</vt:lpstr>
      <vt:lpstr>A jog</vt:lpstr>
      <vt:lpstr>Jogtörténet</vt:lpstr>
      <vt:lpstr>2. Magyar állammodellek  (a 19. századig)</vt:lpstr>
      <vt:lpstr>2.1. A magyar sztyeppeállam (~600-1000)</vt:lpstr>
      <vt:lpstr>A sztyeppeállam kialakulása</vt:lpstr>
      <vt:lpstr>A magyarság politikai szervezete a 9. században</vt:lpstr>
      <vt:lpstr>A magyar sztyeppeállam</vt:lpstr>
      <vt:lpstr>A magyar sztyeppeállam</vt:lpstr>
      <vt:lpstr>2.2. A magyar keresztény államalapítás és Európa</vt:lpstr>
      <vt:lpstr>Európa régiói</vt:lpstr>
      <vt:lpstr>A megkésettség tényezői</vt:lpstr>
      <vt:lpstr>A megkésettség körülményei</vt:lpstr>
      <vt:lpstr>A megkésettség körülményei</vt:lpstr>
      <vt:lpstr>Centrum és periféria</vt:lpstr>
      <vt:lpstr>A szervetlen fejlődés</vt:lpstr>
      <vt:lpstr>A szervetlen fejlődés (a megkésettség) következményei</vt:lpstr>
      <vt:lpstr>2.3. A  patrimoniális monarchia modellje(11.sz-15.sz.)</vt:lpstr>
      <vt:lpstr>A patrimoniális monarchia jellemzői</vt:lpstr>
      <vt:lpstr>A patrimoniális monarchia fogalmai</vt:lpstr>
      <vt:lpstr>A patrimoniális monarchia szerkezete</vt:lpstr>
      <vt:lpstr>A patrimoniális monarchia felbomlása</vt:lpstr>
      <vt:lpstr>2.4. A rendi –képviseleti monarchia modellje (15-19.sz.)</vt:lpstr>
      <vt:lpstr>A rend fogalma</vt:lpstr>
      <vt:lpstr>A rend fogalma</vt:lpstr>
      <vt:lpstr>A rend fogalma</vt:lpstr>
      <vt:lpstr>A rendiség fogalma</vt:lpstr>
      <vt:lpstr>A rendiség fogalmai</vt:lpstr>
      <vt:lpstr>A rendiség fogalmai</vt:lpstr>
      <vt:lpstr>A rendiség fogalmai</vt:lpstr>
      <vt:lpstr>A rendiség fogalmai</vt:lpstr>
      <vt:lpstr>A rendi képviseleti monarchia szerkezete</vt:lpstr>
      <vt:lpstr>2.5.Az abszolút monarchia kialakítására irányuló kísérletek (18-19.század)</vt:lpstr>
      <vt:lpstr>Az abszolút monarchia jellemzői</vt:lpstr>
      <vt:lpstr>A Habsburg- abszolutizmus esélytelensége</vt:lpstr>
      <vt:lpstr>A Habsburg-abszolutizmus kísérletei Magyarországon</vt:lpstr>
      <vt:lpstr>A Habsburg-abszolutizmus szervezete Magyarországon</vt:lpstr>
      <vt:lpstr>3. Az alkotmányos monarchia felé  (1848 március-április)</vt:lpstr>
    </vt:vector>
  </TitlesOfParts>
  <Company>ELTE ÁJK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Mezey Barna egyetemi tanár</dc:title>
  <dc:creator>mbarna</dc:creator>
  <cp:lastModifiedBy>MezeyB</cp:lastModifiedBy>
  <cp:revision>100</cp:revision>
  <cp:lastPrinted>2015-09-15T07:52:09Z</cp:lastPrinted>
  <dcterms:created xsi:type="dcterms:W3CDTF">2007-09-07T15:06:04Z</dcterms:created>
  <dcterms:modified xsi:type="dcterms:W3CDTF">2020-09-25T13:04:06Z</dcterms:modified>
</cp:coreProperties>
</file>